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8" r:id="rId4"/>
    <p:sldMasterId id="2147483720" r:id="rId5"/>
    <p:sldMasterId id="2147483732" r:id="rId6"/>
    <p:sldMasterId id="2147483744" r:id="rId7"/>
    <p:sldMasterId id="2147483756" r:id="rId8"/>
    <p:sldMasterId id="2147483768" r:id="rId9"/>
    <p:sldMasterId id="2147483780" r:id="rId10"/>
    <p:sldMasterId id="2147483798" r:id="rId11"/>
    <p:sldMasterId id="2147483810" r:id="rId12"/>
  </p:sldMasterIdLst>
  <p:notesMasterIdLst>
    <p:notesMasterId r:id="rId41"/>
  </p:notesMasterIdLst>
  <p:sldIdLst>
    <p:sldId id="257" r:id="rId13"/>
    <p:sldId id="258" r:id="rId14"/>
    <p:sldId id="259" r:id="rId15"/>
    <p:sldId id="260" r:id="rId16"/>
    <p:sldId id="266" r:id="rId17"/>
    <p:sldId id="281" r:id="rId18"/>
    <p:sldId id="262" r:id="rId19"/>
    <p:sldId id="280" r:id="rId20"/>
    <p:sldId id="261" r:id="rId21"/>
    <p:sldId id="263" r:id="rId22"/>
    <p:sldId id="264" r:id="rId23"/>
    <p:sldId id="275" r:id="rId24"/>
    <p:sldId id="268" r:id="rId25"/>
    <p:sldId id="286" r:id="rId26"/>
    <p:sldId id="256" r:id="rId27"/>
    <p:sldId id="269" r:id="rId28"/>
    <p:sldId id="270" r:id="rId29"/>
    <p:sldId id="276" r:id="rId30"/>
    <p:sldId id="277" r:id="rId31"/>
    <p:sldId id="271" r:id="rId32"/>
    <p:sldId id="274" r:id="rId33"/>
    <p:sldId id="273" r:id="rId34"/>
    <p:sldId id="278" r:id="rId35"/>
    <p:sldId id="283" r:id="rId36"/>
    <p:sldId id="279" r:id="rId37"/>
    <p:sldId id="284" r:id="rId38"/>
    <p:sldId id="285" r:id="rId39"/>
    <p:sldId id="27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FBFF"/>
    <a:srgbClr val="2002A2"/>
    <a:srgbClr val="6F02AC"/>
    <a:srgbClr val="01A394"/>
    <a:srgbClr val="008000"/>
    <a:srgbClr val="029C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5" autoAdjust="0"/>
    <p:restoredTop sz="98847" autoAdjust="0"/>
  </p:normalViewPr>
  <p:slideViewPr>
    <p:cSldViewPr>
      <p:cViewPr varScale="1">
        <p:scale>
          <a:sx n="91" d="100"/>
          <a:sy n="91" d="100"/>
        </p:scale>
        <p:origin x="-13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A80902-8A0F-4C78-B780-FE6586B6F6FD}" type="datetimeFigureOut">
              <a:rPr lang="en-US" smtClean="0"/>
              <a:t>7/11/2015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85BA0-20F7-4790-8072-C2C1488D796A}" type="slidenum">
              <a:rPr lang="en-US" smtClean="0"/>
              <a:t>‹#›</a:t>
            </a:fld>
            <a:endParaRPr lang="en-US"/>
          </a:p>
        </p:txBody>
      </p:sp>
    </p:spTree>
    <p:extLst>
      <p:ext uri="{BB962C8B-B14F-4D97-AF65-F5344CB8AC3E}">
        <p14:creationId xmlns:p14="http://schemas.microsoft.com/office/powerpoint/2010/main" val="642897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Reticular_activating_syste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5205A2-FA5A-42A0-BCAD-2ED7BA9E6479}"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59889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Gestalt Psychology: The whole is greater than the sum of its parts</a:t>
            </a:r>
            <a:endParaRPr lang="en-US" dirty="0"/>
          </a:p>
        </p:txBody>
      </p:sp>
      <p:sp>
        <p:nvSpPr>
          <p:cNvPr id="4" name="Slide Number Placeholder 3"/>
          <p:cNvSpPr>
            <a:spLocks noGrp="1"/>
          </p:cNvSpPr>
          <p:nvPr>
            <p:ph type="sldNum" sz="quarter" idx="10"/>
          </p:nvPr>
        </p:nvSpPr>
        <p:spPr/>
        <p:txBody>
          <a:bodyPr/>
          <a:lstStyle/>
          <a:p>
            <a:fld id="{DC826E4F-21BA-4DA7-8075-B72C094A03B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44686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26E4F-21BA-4DA7-8075-B72C094A03B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4006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26E4F-21BA-4DA7-8075-B72C094A03B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6232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26E4F-21BA-4DA7-8075-B72C094A03B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31140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Beatle’s yellow Submarine</a:t>
            </a:r>
          </a:p>
          <a:p>
            <a:r>
              <a:rPr lang="en-US" dirty="0" smtClean="0"/>
              <a:t>https://www.youtube.com/watch?v=lWSjZjagMfk</a:t>
            </a:r>
            <a:endParaRPr lang="en-US" dirty="0"/>
          </a:p>
        </p:txBody>
      </p:sp>
      <p:sp>
        <p:nvSpPr>
          <p:cNvPr id="4" name="Slide Number Placeholder 3"/>
          <p:cNvSpPr>
            <a:spLocks noGrp="1"/>
          </p:cNvSpPr>
          <p:nvPr>
            <p:ph type="sldNum" sz="quarter" idx="10"/>
          </p:nvPr>
        </p:nvSpPr>
        <p:spPr/>
        <p:txBody>
          <a:bodyPr/>
          <a:lstStyle/>
          <a:p>
            <a:fld id="{DC826E4F-21BA-4DA7-8075-B72C094A03B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102121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8DC6D0-3F75-46DC-B9AF-63E8BED42864}"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5095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patient to maintain consciousness, two important neurological components must function. </a:t>
            </a:r>
          </a:p>
          <a:p>
            <a:pPr marL="228600" indent="-228600">
              <a:buAutoNum type="arabicParenR"/>
            </a:pPr>
            <a:r>
              <a:rPr lang="en-US" dirty="0" smtClean="0"/>
              <a:t>The first is the cerebral cortex—the gray matter that covers the outer layer of the brain. </a:t>
            </a:r>
          </a:p>
          <a:p>
            <a:pPr marL="228600" indent="-228600">
              <a:buAutoNum type="arabicParenR"/>
            </a:pPr>
            <a:r>
              <a:rPr lang="en-US" dirty="0" smtClean="0"/>
              <a:t>The other is a structure located in the brainstem, called </a:t>
            </a:r>
            <a:r>
              <a:rPr lang="en-US" dirty="0" smtClean="0">
                <a:hlinkClick r:id="rId3" tooltip="Reticular activating system"/>
              </a:rPr>
              <a:t>reticular activating </a:t>
            </a:r>
            <a:endParaRPr lang="en-US" dirty="0"/>
          </a:p>
        </p:txBody>
      </p:sp>
      <p:sp>
        <p:nvSpPr>
          <p:cNvPr id="4" name="Slide Number Placeholder 3"/>
          <p:cNvSpPr>
            <a:spLocks noGrp="1"/>
          </p:cNvSpPr>
          <p:nvPr>
            <p:ph type="sldNum" sz="quarter" idx="10"/>
          </p:nvPr>
        </p:nvSpPr>
        <p:spPr/>
        <p:txBody>
          <a:bodyPr/>
          <a:lstStyle/>
          <a:p>
            <a:fld id="{E08DC6D0-3F75-46DC-B9AF-63E8BED4286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365872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400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512903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731"/>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732"/>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061179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42212589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548173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4261563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616626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4875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7409812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5758332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2196971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91"/>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00773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20271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404402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727"/>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728"/>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350176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77598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091003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446424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18235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4517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495494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640748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7461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47165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903306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75785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159535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76720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66078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3829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974908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2614878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709335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78447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339622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5199884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7931938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331509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05679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748604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9459472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0757212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117"/>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4427731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0401537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753"/>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754"/>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725961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19712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500825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738629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841207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557784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645555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223128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200989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742258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45345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51335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209422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6982359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785460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014736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298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10623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8350795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6089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698065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53895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087537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19731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8980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491016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2886011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4225735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3475399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700819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27051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CEB966"/>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834096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432007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2985047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ctrTitle"/>
          </p:nvPr>
        </p:nvSpPr>
        <p:spPr>
          <a:xfrm>
            <a:off x="2971830"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830" y="4385847"/>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690"/>
            <a:ext cx="1200150" cy="377825"/>
          </a:xfrm>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a:xfrm>
            <a:off x="2971848" y="5870690"/>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76" y="5870690"/>
            <a:ext cx="413375" cy="377825"/>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683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4876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3679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58994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408"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72"/>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18539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309"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69"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73873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26731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4133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0836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247"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4606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0585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1" y="609716"/>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2"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573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1649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58" y="609609"/>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656"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1243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409"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62242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58" y="609609"/>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2"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5823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1" y="609609"/>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2"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2"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4716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408" y="609715"/>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863623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Vertical Title 1"/>
          <p:cNvSpPr>
            <a:spLocks noGrp="1"/>
          </p:cNvSpPr>
          <p:nvPr>
            <p:ph type="title" orient="vert"/>
          </p:nvPr>
        </p:nvSpPr>
        <p:spPr>
          <a:xfrm>
            <a:off x="6494006" y="609714"/>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2"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81643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40802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37896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7839195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719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87426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38568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252250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347308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2336926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37"/>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381367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502051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73"/>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74"/>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402856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6954447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1554431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85156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47254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37848188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1180216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4305195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7275230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3138787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CEB966"/>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77"/>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4207651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138647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713"/>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714"/>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4192141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8030101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9460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702627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42199914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255748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725238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903859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42710804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1154141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41"/>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0031202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772062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77"/>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78"/>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42232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04277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730232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37981656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082915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33111636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21548323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19180718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4870656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3528972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CEB966"/>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41"/>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1474150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11532795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77"/>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78"/>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269830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76649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628489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635504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9917636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7625052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243650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7608427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8425364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148355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95"/>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3318819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845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theme" Target="../theme/theme1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7/11/2015</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11560285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7/11/2015</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135194797"/>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6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93678167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7/11/2015</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3068799013"/>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C9C2D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849269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408" y="609715"/>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408" y="2142072"/>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690"/>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7/11/2015</a:t>
            </a:fld>
            <a:endParaRPr lang="en-US" dirty="0">
              <a:solidFill>
                <a:prstClr val="white"/>
              </a:solidFill>
            </a:endParaRPr>
          </a:p>
        </p:txBody>
      </p:sp>
      <p:sp>
        <p:nvSpPr>
          <p:cNvPr id="5" name="Footer Placeholder 4"/>
          <p:cNvSpPr>
            <a:spLocks noGrp="1"/>
          </p:cNvSpPr>
          <p:nvPr>
            <p:ph type="ftr" sz="quarter" idx="3"/>
          </p:nvPr>
        </p:nvSpPr>
        <p:spPr>
          <a:xfrm>
            <a:off x="514351" y="5870690"/>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603" y="5870690"/>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260689954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205997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C9C2D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3727305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6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203376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C9C2D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4247863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6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6521820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87456150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psychology.about.com/od/sensationandperception/ig/Optical-Illusions/spinning-dancer-illusion.htm" TargetMode="External"/><Relationship Id="rId2" Type="http://schemas.openxmlformats.org/officeDocument/2006/relationships/image" Target="../media/image19.jpeg"/><Relationship Id="rId1" Type="http://schemas.openxmlformats.org/officeDocument/2006/relationships/slideLayout" Target="../slideLayouts/slideLayout20.xml"/><Relationship Id="rId4" Type="http://schemas.openxmlformats.org/officeDocument/2006/relationships/hyperlink" Target="http://www.heraldsun.com.au/news/right-brain-v-left-brain/story-e6frf7jo-111111460361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4.xml"/><Relationship Id="rId5" Type="http://schemas.openxmlformats.org/officeDocument/2006/relationships/hyperlink" Target="http://bigthink.com/videos/your-storytelling-brain-2" TargetMode="External"/><Relationship Id="rId4" Type="http://schemas.openxmlformats.org/officeDocument/2006/relationships/hyperlink" Target="http://bigthink.com/users/michaelgazzanig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02.xml"/><Relationship Id="rId5" Type="http://schemas.openxmlformats.org/officeDocument/2006/relationships/hyperlink" Target="https://www.youtube.com/watch?v=ZMLzP1VCANo" TargetMode="Externa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lfGwsAdS9Dc" TargetMode="External"/><Relationship Id="rId2" Type="http://schemas.openxmlformats.org/officeDocument/2006/relationships/notesSlide" Target="../notesSlides/notesSlide5.xml"/><Relationship Id="rId1" Type="http://schemas.openxmlformats.org/officeDocument/2006/relationships/slideLayout" Target="../slideLayouts/slideLayout91.xml"/><Relationship Id="rId4" Type="http://schemas.openxmlformats.org/officeDocument/2006/relationships/hyperlink" Target="https://www.youtube.com/watch?v=ZMLzP1VCAN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96.xml"/><Relationship Id="rId5" Type="http://schemas.openxmlformats.org/officeDocument/2006/relationships/hyperlink" Target="https://www.youtube.com/watch?v=laRyswIO_-g" TargetMode="Externa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15.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0.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traileraddict.com/trailer/where-the-wild-things-are/feature-trailer" TargetMode="External"/><Relationship Id="rId1" Type="http://schemas.openxmlformats.org/officeDocument/2006/relationships/slideLayout" Target="../slideLayouts/slideLayout140.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hyperlink" Target="http://www.pbs.org/wgbh/nova/education/body/mirror-neurons.html" TargetMode="External"/><Relationship Id="rId3" Type="http://schemas.openxmlformats.org/officeDocument/2006/relationships/hyperlink" Target="http://www.informationphilosopher.com/solutions/scientists/gazzaniga/" TargetMode="External"/><Relationship Id="rId7" Type="http://schemas.openxmlformats.org/officeDocument/2006/relationships/hyperlink" Target="http://www.psychologicalscience.org/index.php/news/releases/monkey-see-monkey-do-the-role-of-mirror-neurons-in-human-behavior.html" TargetMode="External"/><Relationship Id="rId2" Type="http://schemas.openxmlformats.org/officeDocument/2006/relationships/hyperlink" Target="https://marilynkaydennis.wordpress.com/2010/08/25/the-three-dreams-of-rene-descartes/" TargetMode="External"/><Relationship Id="rId1" Type="http://schemas.openxmlformats.org/officeDocument/2006/relationships/slideLayout" Target="../slideLayouts/slideLayout69.xml"/><Relationship Id="rId6" Type="http://schemas.openxmlformats.org/officeDocument/2006/relationships/hyperlink" Target="http://www.medpagetoday.com/Neurology/HeadTrauma/40947" TargetMode="External"/><Relationship Id="rId5" Type="http://schemas.openxmlformats.org/officeDocument/2006/relationships/hyperlink" Target="http://www.dana.org/Cerebrum/Default.aspx?id=39343" TargetMode="External"/><Relationship Id="rId10" Type="http://schemas.openxmlformats.org/officeDocument/2006/relationships/hyperlink" Target="http://science.discovery.com/tv-shows/stuff-you-should-know/videos/stuff-you-should-know-mirror-neurons.htm" TargetMode="External"/><Relationship Id="rId4" Type="http://schemas.openxmlformats.org/officeDocument/2006/relationships/hyperlink" Target="https://www.youtube.com/watch?v=lfGwsAdS9Dc" TargetMode="External"/><Relationship Id="rId9" Type="http://schemas.openxmlformats.org/officeDocument/2006/relationships/hyperlink" Target="http://www.youtube.com/watch?v=Tq1-ZxV9Dc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youtube.com/watch?v=9yJE1iiO0qI" TargetMode="Externa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600200"/>
            <a:ext cx="6160294" cy="2421464"/>
          </a:xfrm>
        </p:spPr>
        <p:txBody>
          <a:bodyPr/>
          <a:lstStyle/>
          <a:p>
            <a:pPr algn="l"/>
            <a:r>
              <a:rPr lang="en-US" dirty="0" smtClean="0">
                <a:latin typeface="Baskerville Old Face" panose="02020602080505020303" pitchFamily="18" charset="0"/>
              </a:rPr>
              <a:t>Dreams, Dreaming and the Subconscious</a:t>
            </a:r>
            <a:br>
              <a:rPr lang="en-US" dirty="0" smtClean="0">
                <a:latin typeface="Baskerville Old Face" panose="02020602080505020303" pitchFamily="18" charset="0"/>
              </a:rPr>
            </a:br>
            <a:endParaRPr lang="en-US" dirty="0">
              <a:latin typeface="Baskerville Old Face" panose="02020602080505020303" pitchFamily="18" charset="0"/>
            </a:endParaRPr>
          </a:p>
        </p:txBody>
      </p:sp>
    </p:spTree>
    <p:extLst>
      <p:ext uri="{BB962C8B-B14F-4D97-AF65-F5344CB8AC3E}">
        <p14:creationId xmlns:p14="http://schemas.microsoft.com/office/powerpoint/2010/main" val="2236584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c chagall wedding.jpeg"/>
          <p:cNvPicPr>
            <a:picLocks noChangeAspect="1"/>
          </p:cNvPicPr>
          <p:nvPr/>
        </p:nvPicPr>
        <p:blipFill>
          <a:blip r:embed="rId2" cstate="print"/>
          <a:srcRect l="5486" t="6575" r="5486" b="6575"/>
          <a:stretch>
            <a:fillRect/>
          </a:stretch>
        </p:blipFill>
        <p:spPr>
          <a:xfrm>
            <a:off x="2362200" y="1191439"/>
            <a:ext cx="6400800" cy="5209361"/>
          </a:xfrm>
          <a:prstGeom prst="rect">
            <a:avLst/>
          </a:prstGeom>
        </p:spPr>
      </p:pic>
      <p:sp>
        <p:nvSpPr>
          <p:cNvPr id="6" name="TextBox 5"/>
          <p:cNvSpPr txBox="1"/>
          <p:nvPr/>
        </p:nvSpPr>
        <p:spPr>
          <a:xfrm>
            <a:off x="152400" y="1371600"/>
            <a:ext cx="2057400" cy="1938992"/>
          </a:xfrm>
          <a:prstGeom prst="rect">
            <a:avLst/>
          </a:prstGeom>
          <a:noFill/>
        </p:spPr>
        <p:txBody>
          <a:bodyPr wrap="square" rtlCol="0">
            <a:spAutoFit/>
          </a:bodyPr>
          <a:lstStyle/>
          <a:p>
            <a:r>
              <a:rPr lang="en-US" sz="2000" dirty="0">
                <a:solidFill>
                  <a:srgbClr val="C4652D">
                    <a:lumMod val="20000"/>
                    <a:lumOff val="80000"/>
                  </a:srgbClr>
                </a:solidFill>
              </a:rPr>
              <a:t>Sometimes we’re so happy we feel like we’re floating on air, like being in a dream</a:t>
            </a:r>
          </a:p>
        </p:txBody>
      </p:sp>
    </p:spTree>
    <p:extLst>
      <p:ext uri="{BB962C8B-B14F-4D97-AF65-F5344CB8AC3E}">
        <p14:creationId xmlns:p14="http://schemas.microsoft.com/office/powerpoint/2010/main" val="2205051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200000" scaled="0"/>
          <a:tileRect/>
        </a:gradFill>
        <a:effectLst/>
      </p:bgPr>
    </p:bg>
    <p:spTree>
      <p:nvGrpSpPr>
        <p:cNvPr id="1" name=""/>
        <p:cNvGrpSpPr/>
        <p:nvPr/>
      </p:nvGrpSpPr>
      <p:grpSpPr>
        <a:xfrm>
          <a:off x="0" y="0"/>
          <a:ext cx="0" cy="0"/>
          <a:chOff x="0" y="0"/>
          <a:chExt cx="0" cy="0"/>
        </a:xfrm>
      </p:grpSpPr>
      <p:pic>
        <p:nvPicPr>
          <p:cNvPr id="3" name="Picture 6" descr="http://fc05.deviantart.net/fs38/f/2008/324/1/c/The_Spinning_Dancer_by_Leonidafremo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295400"/>
            <a:ext cx="2781300"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4600" y="762000"/>
            <a:ext cx="2423420" cy="387286"/>
          </a:xfrm>
          <a:prstGeom prst="rect">
            <a:avLst/>
          </a:prstGeom>
          <a:noFill/>
        </p:spPr>
        <p:txBody>
          <a:bodyPr wrap="none" rtlCol="0">
            <a:spAutoFit/>
          </a:bodyPr>
          <a:lstStyle/>
          <a:p>
            <a:pPr marL="18288">
              <a:lnSpc>
                <a:spcPts val="2300"/>
              </a:lnSpc>
              <a:buClr>
                <a:srgbClr val="629DD1"/>
              </a:buClr>
              <a:buSzPct val="80000"/>
            </a:pPr>
            <a:r>
              <a:rPr lang="en-US" sz="2000">
                <a:solidFill>
                  <a:srgbClr val="242852">
                    <a:shade val="30000"/>
                    <a:satMod val="150000"/>
                  </a:srgbClr>
                </a:solidFill>
              </a:rPr>
              <a:t>Left Brain Right Brain</a:t>
            </a:r>
            <a:endParaRPr lang="en-US" sz="2000" dirty="0">
              <a:solidFill>
                <a:srgbClr val="242852">
                  <a:shade val="30000"/>
                  <a:satMod val="150000"/>
                </a:srgbClr>
              </a:solidFill>
            </a:endParaRPr>
          </a:p>
        </p:txBody>
      </p:sp>
      <p:sp>
        <p:nvSpPr>
          <p:cNvPr id="4" name="TextBox 3"/>
          <p:cNvSpPr txBox="1"/>
          <p:nvPr/>
        </p:nvSpPr>
        <p:spPr>
          <a:xfrm>
            <a:off x="2362200" y="6019800"/>
            <a:ext cx="8070156" cy="600164"/>
          </a:xfrm>
          <a:prstGeom prst="rect">
            <a:avLst/>
          </a:prstGeom>
          <a:noFill/>
        </p:spPr>
        <p:txBody>
          <a:bodyPr wrap="square" rtlCol="0">
            <a:spAutoFit/>
          </a:bodyPr>
          <a:lstStyle/>
          <a:p>
            <a:r>
              <a:rPr lang="en-US" sz="1100" dirty="0">
                <a:solidFill>
                  <a:prstClr val="black"/>
                </a:solidFill>
                <a:hlinkClick r:id="rId3"/>
              </a:rPr>
              <a:t>http://psychology.about.com/od/sensationandperception/ig/Optical-Illusions/spinning-dancer-illusion.htm</a:t>
            </a:r>
            <a:endParaRPr lang="en-US" sz="1100" dirty="0">
              <a:solidFill>
                <a:prstClr val="black"/>
              </a:solidFill>
            </a:endParaRPr>
          </a:p>
          <a:p>
            <a:endParaRPr lang="en-US" sz="1100" dirty="0">
              <a:solidFill>
                <a:prstClr val="black"/>
              </a:solidFill>
              <a:hlinkClick r:id=""/>
            </a:endParaRPr>
          </a:p>
          <a:p>
            <a:r>
              <a:rPr lang="en-US" sz="1100" dirty="0">
                <a:solidFill>
                  <a:prstClr val="black"/>
                </a:solidFill>
                <a:hlinkClick r:id=""/>
              </a:rPr>
              <a:t>http</a:t>
            </a:r>
            <a:r>
              <a:rPr lang="en-US" sz="1100" dirty="0">
                <a:solidFill>
                  <a:prstClr val="black"/>
                </a:solidFill>
                <a:hlinkClick r:id="rId4"/>
              </a:rPr>
              <a:t>://www.heraldsun.com.au/news/right-brain-v-left-brain/story-e6frf7jo-1111114603615</a:t>
            </a:r>
            <a:r>
              <a:rPr lang="en-US" sz="1100" dirty="0">
                <a:solidFill>
                  <a:prstClr val="black"/>
                </a:solidFill>
              </a:rPr>
              <a:t> </a:t>
            </a:r>
          </a:p>
        </p:txBody>
      </p:sp>
    </p:spTree>
    <p:extLst>
      <p:ext uri="{BB962C8B-B14F-4D97-AF65-F5344CB8AC3E}">
        <p14:creationId xmlns:p14="http://schemas.microsoft.com/office/powerpoint/2010/main" val="2816384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err="1" smtClean="0">
                <a:solidFill>
                  <a:srgbClr val="7030A0"/>
                </a:solidFill>
              </a:rPr>
              <a:t>Bistable</a:t>
            </a:r>
            <a:r>
              <a:rPr lang="en-US" sz="2800" b="1" dirty="0" smtClean="0">
                <a:solidFill>
                  <a:srgbClr val="7030A0"/>
                </a:solidFill>
              </a:rPr>
              <a:t> Perception /</a:t>
            </a:r>
            <a:r>
              <a:rPr lang="en-US" sz="2800" b="1" dirty="0" err="1" smtClean="0">
                <a:solidFill>
                  <a:srgbClr val="7030A0"/>
                </a:solidFill>
              </a:rPr>
              <a:t>Multistable</a:t>
            </a:r>
            <a:r>
              <a:rPr lang="en-US" sz="2800" b="1" dirty="0" smtClean="0">
                <a:solidFill>
                  <a:srgbClr val="7030A0"/>
                </a:solidFill>
              </a:rPr>
              <a:t> Perception</a:t>
            </a:r>
            <a:endParaRPr lang="en-US" sz="2800" b="1" dirty="0">
              <a:solidFill>
                <a:srgbClr val="7030A0"/>
              </a:solidFil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907" y="1981200"/>
            <a:ext cx="1828800" cy="2457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9485"/>
          <a:stretch/>
        </p:blipFill>
        <p:spPr bwMode="auto">
          <a:xfrm>
            <a:off x="1219227" y="1981254"/>
            <a:ext cx="3305393" cy="282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219200" y="5562600"/>
            <a:ext cx="7576498" cy="707886"/>
          </a:xfrm>
          <a:prstGeom prst="rect">
            <a:avLst/>
          </a:prstGeom>
          <a:noFill/>
        </p:spPr>
        <p:txBody>
          <a:bodyPr wrap="none" rtlCol="0">
            <a:spAutoFit/>
          </a:bodyPr>
          <a:lstStyle/>
          <a:p>
            <a:r>
              <a:rPr lang="en-US" sz="2000" dirty="0" smtClean="0">
                <a:solidFill>
                  <a:srgbClr val="292934"/>
                </a:solidFill>
              </a:rPr>
              <a:t>Both images are </a:t>
            </a:r>
            <a:r>
              <a:rPr lang="en-US" sz="2000" dirty="0" err="1" smtClean="0">
                <a:solidFill>
                  <a:srgbClr val="292934"/>
                </a:solidFill>
              </a:rPr>
              <a:t>bistable</a:t>
            </a:r>
            <a:r>
              <a:rPr lang="en-US" sz="2000" dirty="0" smtClean="0">
                <a:solidFill>
                  <a:srgbClr val="292934"/>
                </a:solidFill>
              </a:rPr>
              <a:t> perceptions, in which the brain spontaneously </a:t>
            </a:r>
          </a:p>
          <a:p>
            <a:r>
              <a:rPr lang="en-US" sz="2000" dirty="0" smtClean="0">
                <a:solidFill>
                  <a:srgbClr val="292934"/>
                </a:solidFill>
              </a:rPr>
              <a:t>switches between two interpretations of the same ambiguous stimulus</a:t>
            </a:r>
            <a:endParaRPr lang="en-US" sz="2000" dirty="0">
              <a:solidFill>
                <a:srgbClr val="292934"/>
              </a:solidFill>
            </a:endParaRPr>
          </a:p>
        </p:txBody>
      </p:sp>
      <p:sp>
        <p:nvSpPr>
          <p:cNvPr id="16" name="TextBox 15"/>
          <p:cNvSpPr txBox="1"/>
          <p:nvPr/>
        </p:nvSpPr>
        <p:spPr>
          <a:xfrm>
            <a:off x="1600200" y="4761341"/>
            <a:ext cx="1610890" cy="369332"/>
          </a:xfrm>
          <a:prstGeom prst="rect">
            <a:avLst/>
          </a:prstGeom>
          <a:noFill/>
        </p:spPr>
        <p:txBody>
          <a:bodyPr wrap="none" rtlCol="0">
            <a:spAutoFit/>
          </a:bodyPr>
          <a:lstStyle/>
          <a:p>
            <a:r>
              <a:rPr lang="en-US" b="1" dirty="0" smtClean="0">
                <a:solidFill>
                  <a:srgbClr val="292934"/>
                </a:solidFill>
              </a:rPr>
              <a:t>Necker Cube</a:t>
            </a:r>
            <a:endParaRPr lang="en-US" b="1" dirty="0">
              <a:solidFill>
                <a:srgbClr val="292934"/>
              </a:solidFill>
            </a:endParaRPr>
          </a:p>
        </p:txBody>
      </p:sp>
      <p:sp>
        <p:nvSpPr>
          <p:cNvPr id="17" name="TextBox 16"/>
          <p:cNvSpPr txBox="1"/>
          <p:nvPr/>
        </p:nvSpPr>
        <p:spPr>
          <a:xfrm>
            <a:off x="5257800" y="4576970"/>
            <a:ext cx="2662908" cy="369332"/>
          </a:xfrm>
          <a:prstGeom prst="rect">
            <a:avLst/>
          </a:prstGeom>
          <a:noFill/>
        </p:spPr>
        <p:txBody>
          <a:bodyPr wrap="none" rtlCol="0">
            <a:spAutoFit/>
          </a:bodyPr>
          <a:lstStyle/>
          <a:p>
            <a:r>
              <a:rPr lang="en-US" b="1" dirty="0" smtClean="0">
                <a:solidFill>
                  <a:srgbClr val="292934"/>
                </a:solidFill>
              </a:rPr>
              <a:t>Rubin face-vase illusion</a:t>
            </a:r>
            <a:endParaRPr lang="en-US" b="1" dirty="0">
              <a:solidFill>
                <a:srgbClr val="292934"/>
              </a:solidFill>
            </a:endParaRPr>
          </a:p>
        </p:txBody>
      </p:sp>
    </p:spTree>
    <p:extLst>
      <p:ext uri="{BB962C8B-B14F-4D97-AF65-F5344CB8AC3E}">
        <p14:creationId xmlns:p14="http://schemas.microsoft.com/office/powerpoint/2010/main" val="3818960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2613"/>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1143000" y="5236536"/>
            <a:ext cx="7848600" cy="1621464"/>
          </a:xfrm>
        </p:spPr>
        <p:txBody>
          <a:bodyPr>
            <a:normAutofit/>
          </a:bodyPr>
          <a:lstStyle/>
          <a:p>
            <a:pPr algn="l"/>
            <a:r>
              <a:rPr lang="en-US" sz="1600" dirty="0" smtClean="0"/>
              <a:t/>
            </a:r>
            <a:br>
              <a:rPr lang="en-US" sz="1600" dirty="0" smtClean="0"/>
            </a:br>
            <a:r>
              <a:rPr lang="en-US" sz="1600" dirty="0" smtClean="0"/>
              <a:t/>
            </a:r>
            <a:br>
              <a:rPr lang="en-US" sz="1600" dirty="0" smtClean="0"/>
            </a:br>
            <a:endParaRPr lang="en-US" sz="1600" dirty="0">
              <a:solidFill>
                <a:srgbClr val="002060"/>
              </a:solidFill>
            </a:endParaRPr>
          </a:p>
        </p:txBody>
      </p:sp>
      <p:sp>
        <p:nvSpPr>
          <p:cNvPr id="11" name="TextBox 10"/>
          <p:cNvSpPr txBox="1"/>
          <p:nvPr/>
        </p:nvSpPr>
        <p:spPr>
          <a:xfrm>
            <a:off x="838200" y="377556"/>
            <a:ext cx="8305800" cy="769441"/>
          </a:xfrm>
          <a:prstGeom prst="rect">
            <a:avLst/>
          </a:prstGeom>
          <a:noFill/>
        </p:spPr>
        <p:txBody>
          <a:bodyPr wrap="square" rtlCol="0">
            <a:spAutoFit/>
          </a:bodyPr>
          <a:lstStyle/>
          <a:p>
            <a:pPr algn="ctr"/>
            <a:r>
              <a:rPr lang="en-US" sz="2400" b="1" dirty="0">
                <a:solidFill>
                  <a:srgbClr val="0070C0"/>
                </a:solidFill>
              </a:rPr>
              <a:t>Gestalt Laws of Perceptual Organization</a:t>
            </a:r>
          </a:p>
          <a:p>
            <a:pPr algn="ctr"/>
            <a:r>
              <a:rPr lang="en-US" sz="2000" dirty="0">
                <a:solidFill>
                  <a:prstClr val="black"/>
                </a:solidFill>
              </a:rPr>
              <a:t>Our brains ignore contradictory information and fill gaps in with information.</a:t>
            </a:r>
            <a:endParaRPr lang="en-US" sz="2000" b="1" dirty="0">
              <a:solidFill>
                <a:prstClr val="black"/>
              </a:solidFill>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225" y="1828800"/>
            <a:ext cx="2190750" cy="198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818359"/>
            <a:ext cx="23145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686" y="1522613"/>
            <a:ext cx="1882295"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19200" y="5650975"/>
            <a:ext cx="4572000" cy="923330"/>
          </a:xfrm>
          <a:prstGeom prst="rect">
            <a:avLst/>
          </a:prstGeom>
        </p:spPr>
        <p:txBody>
          <a:bodyPr>
            <a:spAutoFit/>
          </a:bodyPr>
          <a:lstStyle/>
          <a:p>
            <a:pPr lvl="0"/>
            <a:r>
              <a:rPr lang="en-US" b="1" dirty="0">
                <a:solidFill>
                  <a:srgbClr val="C00000"/>
                </a:solidFill>
                <a:effectLst>
                  <a:outerShdw blurRad="50000" dist="30000" dir="5400000" algn="tl" rotWithShape="0">
                    <a:srgbClr val="000000">
                      <a:alpha val="30000"/>
                    </a:srgbClr>
                  </a:outerShdw>
                </a:effectLst>
              </a:rPr>
              <a:t>Confabulation</a:t>
            </a:r>
            <a:r>
              <a:rPr lang="en-US" b="1" dirty="0">
                <a:solidFill>
                  <a:srgbClr val="0070C0"/>
                </a:solidFill>
                <a:effectLst>
                  <a:outerShdw blurRad="50000" dist="30000" dir="5400000" algn="tl" rotWithShape="0">
                    <a:srgbClr val="000000">
                      <a:alpha val="30000"/>
                    </a:srgbClr>
                  </a:outerShdw>
                </a:effectLst>
              </a:rPr>
              <a:t>:    (</a:t>
            </a:r>
            <a:r>
              <a:rPr lang="en-US" b="1" i="1" dirty="0">
                <a:solidFill>
                  <a:srgbClr val="0070C0"/>
                </a:solidFill>
                <a:effectLst>
                  <a:outerShdw blurRad="50000" dist="30000" dir="5400000" algn="tl" rotWithShape="0">
                    <a:srgbClr val="000000">
                      <a:alpha val="30000"/>
                    </a:srgbClr>
                  </a:outerShdw>
                </a:effectLst>
              </a:rPr>
              <a:t>Psychology</a:t>
            </a:r>
            <a:r>
              <a:rPr lang="en-US" b="1" dirty="0">
                <a:solidFill>
                  <a:srgbClr val="0070C0"/>
                </a:solidFill>
                <a:effectLst>
                  <a:outerShdw blurRad="50000" dist="30000" dir="5400000" algn="tl" rotWithShape="0">
                    <a:srgbClr val="000000">
                      <a:alpha val="30000"/>
                    </a:srgbClr>
                  </a:outerShdw>
                </a:effectLst>
              </a:rPr>
              <a:t> )</a:t>
            </a:r>
            <a:r>
              <a:rPr lang="en-US" b="1" dirty="0">
                <a:solidFill>
                  <a:srgbClr val="002060"/>
                </a:solidFill>
                <a:effectLst>
                  <a:outerShdw blurRad="50000" dist="30000" dir="5400000" algn="tl" rotWithShape="0">
                    <a:srgbClr val="000000">
                      <a:alpha val="30000"/>
                    </a:srgbClr>
                  </a:outerShdw>
                </a:effectLst>
              </a:rPr>
              <a:t/>
            </a:r>
            <a:br>
              <a:rPr lang="en-US" b="1" dirty="0">
                <a:solidFill>
                  <a:srgbClr val="002060"/>
                </a:solidFill>
                <a:effectLst>
                  <a:outerShdw blurRad="50000" dist="30000" dir="5400000" algn="tl" rotWithShape="0">
                    <a:srgbClr val="000000">
                      <a:alpha val="30000"/>
                    </a:srgbClr>
                  </a:outerShdw>
                </a:effectLst>
              </a:rPr>
            </a:br>
            <a:r>
              <a:rPr lang="en-US" b="1" dirty="0">
                <a:solidFill>
                  <a:srgbClr val="002060"/>
                </a:solidFill>
                <a:effectLst>
                  <a:outerShdw blurRad="50000" dist="30000" dir="5400000" algn="tl" rotWithShape="0">
                    <a:srgbClr val="000000">
                      <a:alpha val="30000"/>
                    </a:srgbClr>
                  </a:outerShdw>
                </a:effectLst>
              </a:rPr>
              <a:t>To fill gaps in one's memory with fabrications that you believe to be facts.</a:t>
            </a:r>
            <a:endParaRPr lang="en-US" sz="2000" dirty="0">
              <a:solidFill>
                <a:prstClr val="black"/>
              </a:solidFill>
            </a:endParaRPr>
          </a:p>
        </p:txBody>
      </p:sp>
    </p:spTree>
    <p:extLst>
      <p:ext uri="{BB962C8B-B14F-4D97-AF65-F5344CB8AC3E}">
        <p14:creationId xmlns:p14="http://schemas.microsoft.com/office/powerpoint/2010/main" val="3303326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2000">
              <a:srgbClr val="8488C4"/>
            </a:gs>
            <a:gs pos="53000">
              <a:srgbClr val="D4DEFF"/>
            </a:gs>
            <a:gs pos="78000">
              <a:srgbClr val="D4DEFF"/>
            </a:gs>
            <a:gs pos="97000">
              <a:srgbClr val="0070C0"/>
            </a:gs>
          </a:gsLst>
          <a:lin ang="6600000" scaled="0"/>
        </a:gra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32575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4953000" y="685800"/>
            <a:ext cx="3886200" cy="1371600"/>
          </a:xfrm>
        </p:spPr>
        <p:txBody>
          <a:bodyPr>
            <a:normAutofit fontScale="90000"/>
          </a:bodyPr>
          <a:lstStyle/>
          <a:p>
            <a:r>
              <a:rPr lang="en-US" dirty="0" smtClean="0"/>
              <a:t/>
            </a:r>
            <a:br>
              <a:rPr lang="en-US" dirty="0" smtClean="0"/>
            </a:br>
            <a:r>
              <a:rPr lang="en-US" dirty="0"/>
              <a:t/>
            </a:r>
            <a:br>
              <a:rPr lang="en-US" dirty="0"/>
            </a:br>
            <a:r>
              <a:rPr lang="en-US" dirty="0" smtClean="0"/>
              <a:t>  </a:t>
            </a:r>
            <a:r>
              <a:rPr lang="en-US" sz="3100" b="1" dirty="0" smtClean="0"/>
              <a:t>what’s  MISSING  ?</a:t>
            </a:r>
            <a:br>
              <a:rPr lang="en-US" sz="3100" b="1" dirty="0" smtClean="0"/>
            </a:br>
            <a:r>
              <a:rPr lang="en-US" sz="3100" b="1" dirty="0"/>
              <a:t> </a:t>
            </a:r>
            <a:r>
              <a:rPr lang="en-US" sz="3100" b="1" dirty="0" smtClean="0"/>
              <a:t>   </a:t>
            </a:r>
            <a:r>
              <a:rPr lang="en-US" sz="3100" b="1" dirty="0"/>
              <a:t> </a:t>
            </a:r>
            <a:r>
              <a:rPr lang="en-US" sz="3100" b="1" dirty="0" smtClean="0"/>
              <a:t>   YOUR PERSPECTIVE</a:t>
            </a:r>
            <a:br>
              <a:rPr lang="en-US" sz="3100" b="1" dirty="0" smtClean="0"/>
            </a:br>
            <a:r>
              <a:rPr lang="en-US" sz="3100" b="1" dirty="0"/>
              <a:t> </a:t>
            </a:r>
            <a:r>
              <a:rPr lang="en-US" sz="3100" b="1" dirty="0" smtClean="0"/>
              <a:t>        of  the  horizon  </a:t>
            </a:r>
            <a:r>
              <a:rPr lang="en-US" dirty="0" smtClean="0"/>
              <a:t>		 </a:t>
            </a:r>
            <a:endParaRPr lang="en-US" dirty="0"/>
          </a:p>
        </p:txBody>
      </p:sp>
      <p:sp>
        <p:nvSpPr>
          <p:cNvPr id="2" name="AutoShape 2" descr="Image result for spinning danc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pinning danc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2253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0.tqn.com/d/psychology/1/0/C/1/continuity.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28800" y="609600"/>
            <a:ext cx="4114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066800" y="-152400"/>
            <a:ext cx="2362200" cy="990600"/>
          </a:xfrm>
        </p:spPr>
        <p:txBody>
          <a:bodyPr/>
          <a:lstStyle/>
          <a:p>
            <a:r>
              <a:rPr lang="en-US" sz="4300" b="0" cap="none" dirty="0" smtClean="0">
                <a:solidFill>
                  <a:srgbClr val="4F271C">
                    <a:satMod val="130000"/>
                  </a:srgbClr>
                </a:solidFill>
              </a:rPr>
              <a:t>Gestalt</a:t>
            </a:r>
            <a:endParaRPr lang="en-US" dirty="0"/>
          </a:p>
        </p:txBody>
      </p:sp>
      <p:sp>
        <p:nvSpPr>
          <p:cNvPr id="9" name="Rectangle 8"/>
          <p:cNvSpPr/>
          <p:nvPr/>
        </p:nvSpPr>
        <p:spPr>
          <a:xfrm>
            <a:off x="1219200" y="5410200"/>
            <a:ext cx="4572000" cy="923330"/>
          </a:xfrm>
          <a:prstGeom prst="rect">
            <a:avLst/>
          </a:prstGeom>
        </p:spPr>
        <p:txBody>
          <a:bodyPr>
            <a:spAutoFit/>
          </a:bodyPr>
          <a:lstStyle/>
          <a:p>
            <a:pPr lvl="0"/>
            <a:r>
              <a:rPr lang="en-US" b="1" dirty="0">
                <a:solidFill>
                  <a:srgbClr val="C00000"/>
                </a:solidFill>
                <a:effectLst>
                  <a:outerShdw blurRad="50000" dist="30000" dir="5400000" algn="tl" rotWithShape="0">
                    <a:srgbClr val="000000">
                      <a:alpha val="30000"/>
                    </a:srgbClr>
                  </a:outerShdw>
                </a:effectLst>
              </a:rPr>
              <a:t>Confabulation</a:t>
            </a:r>
            <a:r>
              <a:rPr lang="en-US" b="1" dirty="0">
                <a:solidFill>
                  <a:srgbClr val="0070C0"/>
                </a:solidFill>
                <a:effectLst>
                  <a:outerShdw blurRad="50000" dist="30000" dir="5400000" algn="tl" rotWithShape="0">
                    <a:srgbClr val="000000">
                      <a:alpha val="30000"/>
                    </a:srgbClr>
                  </a:outerShdw>
                </a:effectLst>
              </a:rPr>
              <a:t>:    (</a:t>
            </a:r>
            <a:r>
              <a:rPr lang="en-US" b="1" i="1" dirty="0">
                <a:solidFill>
                  <a:srgbClr val="0070C0"/>
                </a:solidFill>
                <a:effectLst>
                  <a:outerShdw blurRad="50000" dist="30000" dir="5400000" algn="tl" rotWithShape="0">
                    <a:srgbClr val="000000">
                      <a:alpha val="30000"/>
                    </a:srgbClr>
                  </a:outerShdw>
                </a:effectLst>
              </a:rPr>
              <a:t>Psychology</a:t>
            </a:r>
            <a:r>
              <a:rPr lang="en-US" b="1" dirty="0">
                <a:solidFill>
                  <a:srgbClr val="0070C0"/>
                </a:solidFill>
                <a:effectLst>
                  <a:outerShdw blurRad="50000" dist="30000" dir="5400000" algn="tl" rotWithShape="0">
                    <a:srgbClr val="000000">
                      <a:alpha val="30000"/>
                    </a:srgbClr>
                  </a:outerShdw>
                </a:effectLst>
              </a:rPr>
              <a:t> )</a:t>
            </a:r>
            <a:r>
              <a:rPr lang="en-US" b="1" dirty="0">
                <a:solidFill>
                  <a:srgbClr val="002060"/>
                </a:solidFill>
                <a:effectLst>
                  <a:outerShdw blurRad="50000" dist="30000" dir="5400000" algn="tl" rotWithShape="0">
                    <a:srgbClr val="000000">
                      <a:alpha val="30000"/>
                    </a:srgbClr>
                  </a:outerShdw>
                </a:effectLst>
              </a:rPr>
              <a:t/>
            </a:r>
            <a:br>
              <a:rPr lang="en-US" b="1" dirty="0">
                <a:solidFill>
                  <a:srgbClr val="002060"/>
                </a:solidFill>
                <a:effectLst>
                  <a:outerShdw blurRad="50000" dist="30000" dir="5400000" algn="tl" rotWithShape="0">
                    <a:srgbClr val="000000">
                      <a:alpha val="30000"/>
                    </a:srgbClr>
                  </a:outerShdw>
                </a:effectLst>
              </a:rPr>
            </a:br>
            <a:r>
              <a:rPr lang="en-US" b="1" dirty="0">
                <a:solidFill>
                  <a:srgbClr val="002060"/>
                </a:solidFill>
                <a:effectLst>
                  <a:outerShdw blurRad="50000" dist="30000" dir="5400000" algn="tl" rotWithShape="0">
                    <a:srgbClr val="000000">
                      <a:alpha val="30000"/>
                    </a:srgbClr>
                  </a:outerShdw>
                </a:effectLst>
              </a:rPr>
              <a:t>To fill gaps in one's memory with fabrications that you believe to be facts.</a:t>
            </a:r>
            <a:endParaRPr lang="en-US" sz="2000" dirty="0">
              <a:solidFill>
                <a:prstClr val="black"/>
              </a:solidFill>
            </a:endParaRPr>
          </a:p>
        </p:txBody>
      </p:sp>
    </p:spTree>
    <p:extLst>
      <p:ext uri="{BB962C8B-B14F-4D97-AF65-F5344CB8AC3E}">
        <p14:creationId xmlns:p14="http://schemas.microsoft.com/office/powerpoint/2010/main" val="1407022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98333">
              <a:srgbClr val="6F02AC"/>
            </a:gs>
            <a:gs pos="26000">
              <a:srgbClr val="EE3F17"/>
            </a:gs>
            <a:gs pos="66000">
              <a:srgbClr val="A603AB"/>
            </a:gs>
          </a:gsLst>
          <a:lin ang="13800000" scaled="0"/>
          <a:tileRect/>
        </a:gra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2743200" y="1981200"/>
            <a:ext cx="6400800" cy="2286000"/>
          </a:xfrm>
        </p:spPr>
        <p:txBody>
          <a:bodyPr/>
          <a:lstStyle/>
          <a:p>
            <a:r>
              <a:rPr lang="en-US" dirty="0" smtClean="0">
                <a:solidFill>
                  <a:srgbClr val="2002A2"/>
                </a:solidFill>
              </a:rPr>
              <a:t>POP-PSYCHOLOGY</a:t>
            </a:r>
            <a:br>
              <a:rPr lang="en-US" dirty="0" smtClean="0">
                <a:solidFill>
                  <a:srgbClr val="2002A2"/>
                </a:solidFill>
              </a:rPr>
            </a:br>
            <a:r>
              <a:rPr lang="en-US" dirty="0" smtClean="0">
                <a:solidFill>
                  <a:srgbClr val="2002A2"/>
                </a:solidFill>
              </a:rPr>
              <a:t>    and myths</a:t>
            </a:r>
            <a:endParaRPr lang="en-US" dirty="0">
              <a:solidFill>
                <a:srgbClr val="2002A2"/>
              </a:solidFill>
            </a:endParaRPr>
          </a:p>
        </p:txBody>
      </p:sp>
      <p:sp>
        <p:nvSpPr>
          <p:cNvPr id="13" name="TextBox 12"/>
          <p:cNvSpPr txBox="1"/>
          <p:nvPr/>
        </p:nvSpPr>
        <p:spPr>
          <a:xfrm>
            <a:off x="2654490" y="4267236"/>
            <a:ext cx="4934428" cy="1015663"/>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rgbClr val="002060"/>
                </a:solidFill>
              </a:rPr>
              <a:t>We only use 10% of our brain</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That we’re left brain or right brain thinkers</a:t>
            </a:r>
          </a:p>
        </p:txBody>
      </p:sp>
    </p:spTree>
    <p:extLst>
      <p:ext uri="{BB962C8B-B14F-4D97-AF65-F5344CB8AC3E}">
        <p14:creationId xmlns:p14="http://schemas.microsoft.com/office/powerpoint/2010/main" val="1830059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197" y="1831038"/>
            <a:ext cx="343524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loud Callout 2"/>
          <p:cNvSpPr/>
          <p:nvPr/>
        </p:nvSpPr>
        <p:spPr>
          <a:xfrm rot="467633">
            <a:off x="3852118" y="131748"/>
            <a:ext cx="4364903" cy="2558143"/>
          </a:xfrm>
          <a:prstGeom prst="cloudCallou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42852">
                    <a:lumMod val="60000"/>
                    <a:lumOff val="40000"/>
                  </a:srgbClr>
                </a:solidFill>
                <a:ea typeface="Batang" panose="02030600000101010101" pitchFamily="18" charset="-127"/>
              </a:rPr>
              <a:t>The left hand doesn’t know what the right hand is doing?</a:t>
            </a:r>
          </a:p>
        </p:txBody>
      </p:sp>
      <p:sp>
        <p:nvSpPr>
          <p:cNvPr id="7" name="TextBox 6"/>
          <p:cNvSpPr txBox="1"/>
          <p:nvPr/>
        </p:nvSpPr>
        <p:spPr>
          <a:xfrm>
            <a:off x="1051690" y="4454604"/>
            <a:ext cx="7939910" cy="1969770"/>
          </a:xfrm>
          <a:prstGeom prst="rect">
            <a:avLst/>
          </a:prstGeom>
          <a:noFill/>
        </p:spPr>
        <p:txBody>
          <a:bodyPr wrap="square" rtlCol="0">
            <a:spAutoFit/>
          </a:bodyPr>
          <a:lstStyle/>
          <a:p>
            <a:r>
              <a:rPr lang="en-US" dirty="0">
                <a:solidFill>
                  <a:prstClr val="black"/>
                </a:solidFill>
              </a:rPr>
              <a:t>Dr. </a:t>
            </a:r>
            <a:r>
              <a:rPr lang="en-US" dirty="0" err="1">
                <a:solidFill>
                  <a:prstClr val="black"/>
                </a:solidFill>
              </a:rPr>
              <a:t>Gazziniga</a:t>
            </a:r>
            <a:r>
              <a:rPr lang="en-US" dirty="0">
                <a:solidFill>
                  <a:prstClr val="black"/>
                </a:solidFill>
              </a:rPr>
              <a:t> </a:t>
            </a:r>
            <a:r>
              <a:rPr lang="en-US" dirty="0" smtClean="0">
                <a:solidFill>
                  <a:prstClr val="black"/>
                </a:solidFill>
              </a:rPr>
              <a:t>won a Nobel Prize for his research on split-brains. </a:t>
            </a:r>
          </a:p>
          <a:p>
            <a:r>
              <a:rPr lang="en-US" dirty="0" smtClean="0">
                <a:solidFill>
                  <a:prstClr val="black"/>
                </a:solidFill>
              </a:rPr>
              <a:t>He concludes that a </a:t>
            </a:r>
            <a:r>
              <a:rPr lang="en-US" dirty="0">
                <a:solidFill>
                  <a:prstClr val="black"/>
                </a:solidFill>
              </a:rPr>
              <a:t>final </a:t>
            </a:r>
            <a:r>
              <a:rPr lang="en-US" dirty="0" smtClean="0">
                <a:solidFill>
                  <a:prstClr val="black"/>
                </a:solidFill>
              </a:rPr>
              <a:t>stage pulls </a:t>
            </a:r>
            <a:r>
              <a:rPr lang="en-US" dirty="0">
                <a:solidFill>
                  <a:prstClr val="black"/>
                </a:solidFill>
              </a:rPr>
              <a:t>information </a:t>
            </a:r>
            <a:r>
              <a:rPr lang="en-US" dirty="0" smtClean="0">
                <a:solidFill>
                  <a:prstClr val="black"/>
                </a:solidFill>
              </a:rPr>
              <a:t>together and connects it with the past- what we already know- and in this way we generate explanations and create a story, including our life story</a:t>
            </a:r>
          </a:p>
          <a:p>
            <a:endParaRPr lang="en-US" dirty="0" smtClean="0">
              <a:solidFill>
                <a:prstClr val="black"/>
              </a:solidFill>
            </a:endParaRPr>
          </a:p>
          <a:p>
            <a:r>
              <a:rPr lang="en-US" sz="1600" dirty="0" smtClean="0">
                <a:solidFill>
                  <a:prstClr val="black"/>
                </a:solidFill>
              </a:rPr>
              <a:t>A major founder of the field of Cognitive Neuroscience </a:t>
            </a:r>
          </a:p>
          <a:p>
            <a:r>
              <a:rPr lang="en-US" sz="1600" dirty="0" smtClean="0"/>
              <a:t>director </a:t>
            </a:r>
            <a:r>
              <a:rPr lang="en-US" sz="1600" dirty="0"/>
              <a:t>of the SAGE Center for the Study of the Mind at the University of California</a:t>
            </a:r>
            <a:endParaRPr lang="en-US" sz="1600" dirty="0">
              <a:solidFill>
                <a:prstClr val="black"/>
              </a:solidFill>
            </a:endParaRPr>
          </a:p>
        </p:txBody>
      </p:sp>
      <p:sp>
        <p:nvSpPr>
          <p:cNvPr id="5" name="Rectangle 4"/>
          <p:cNvSpPr/>
          <p:nvPr/>
        </p:nvSpPr>
        <p:spPr>
          <a:xfrm>
            <a:off x="6071258" y="6454481"/>
            <a:ext cx="3518485" cy="276999"/>
          </a:xfrm>
          <a:prstGeom prst="rect">
            <a:avLst/>
          </a:prstGeom>
        </p:spPr>
        <p:txBody>
          <a:bodyPr wrap="square">
            <a:spAutoFit/>
          </a:bodyPr>
          <a:lstStyle/>
          <a:p>
            <a:r>
              <a:rPr lang="en-US" sz="1200" dirty="0">
                <a:solidFill>
                  <a:prstClr val="black"/>
                </a:solidFill>
                <a:hlinkClick r:id="rId4"/>
              </a:rPr>
              <a:t>http://bigthink.com/users/michaelgazzaniga</a:t>
            </a:r>
            <a:endParaRPr lang="en-US" sz="1200" dirty="0">
              <a:solidFill>
                <a:prstClr val="black"/>
              </a:solidFill>
            </a:endParaRPr>
          </a:p>
        </p:txBody>
      </p:sp>
      <p:sp>
        <p:nvSpPr>
          <p:cNvPr id="8" name="Rectangle 7"/>
          <p:cNvSpPr/>
          <p:nvPr/>
        </p:nvSpPr>
        <p:spPr>
          <a:xfrm>
            <a:off x="1141175" y="6434886"/>
            <a:ext cx="5943600" cy="646331"/>
          </a:xfrm>
          <a:prstGeom prst="rect">
            <a:avLst/>
          </a:prstGeom>
        </p:spPr>
        <p:txBody>
          <a:bodyPr wrap="square">
            <a:spAutoFit/>
          </a:bodyPr>
          <a:lstStyle/>
          <a:p>
            <a:r>
              <a:rPr lang="en-US" dirty="0">
                <a:solidFill>
                  <a:prstClr val="black"/>
                </a:solidFill>
                <a:hlinkClick r:id="rId5"/>
              </a:rPr>
              <a:t>http://bigthink.com/videos/your-storytelling-brain-2</a:t>
            </a: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825794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127373"/>
            <a:ext cx="2850652" cy="369332"/>
          </a:xfrm>
          <a:prstGeom prst="rect">
            <a:avLst/>
          </a:prstGeom>
          <a:noFill/>
        </p:spPr>
        <p:txBody>
          <a:bodyPr wrap="none" rtlCol="0">
            <a:spAutoFit/>
          </a:bodyPr>
          <a:lstStyle/>
          <a:p>
            <a:r>
              <a:rPr lang="en-US" b="1" dirty="0">
                <a:solidFill>
                  <a:prstClr val="black"/>
                </a:solidFill>
              </a:rPr>
              <a:t>Wins a Nobel Prize 1981</a:t>
            </a:r>
          </a:p>
        </p:txBody>
      </p:sp>
      <p:sp>
        <p:nvSpPr>
          <p:cNvPr id="5" name="Rectangle 4"/>
          <p:cNvSpPr/>
          <p:nvPr/>
        </p:nvSpPr>
        <p:spPr>
          <a:xfrm>
            <a:off x="1524026" y="6386174"/>
            <a:ext cx="184731" cy="646331"/>
          </a:xfrm>
          <a:prstGeom prst="rect">
            <a:avLst/>
          </a:prstGeom>
        </p:spPr>
        <p:txBody>
          <a:bodyPr wrap="none">
            <a:spAutoFit/>
          </a:bodyPr>
          <a:lstStyle/>
          <a:p>
            <a:endParaRPr lang="en-US" dirty="0">
              <a:solidFill>
                <a:prstClr val="black"/>
              </a:solidFill>
            </a:endParaRPr>
          </a:p>
          <a:p>
            <a:endParaRPr lang="en-US" dirty="0">
              <a:solidFill>
                <a:prstClr val="black"/>
              </a:solidFill>
            </a:endParaRPr>
          </a:p>
        </p:txBody>
      </p:sp>
      <p:sp>
        <p:nvSpPr>
          <p:cNvPr id="4" name="Title 3"/>
          <p:cNvSpPr>
            <a:spLocks noGrp="1"/>
          </p:cNvSpPr>
          <p:nvPr>
            <p:ph type="title"/>
          </p:nvPr>
        </p:nvSpPr>
        <p:spPr>
          <a:xfrm>
            <a:off x="838200" y="144776"/>
            <a:ext cx="8229600" cy="1143000"/>
          </a:xfrm>
        </p:spPr>
        <p:txBody>
          <a:bodyPr>
            <a:normAutofit fontScale="90000"/>
          </a:bodyPr>
          <a:lstStyle/>
          <a:p>
            <a:r>
              <a:rPr lang="en-US" dirty="0" smtClean="0">
                <a:solidFill>
                  <a:srgbClr val="002060"/>
                </a:solidFill>
              </a:rPr>
              <a:t>The Split-Brain  </a:t>
            </a:r>
            <a:r>
              <a:rPr lang="en-US" sz="2700" dirty="0" smtClean="0"/>
              <a:t>(</a:t>
            </a:r>
            <a:r>
              <a:rPr lang="en-US" sz="2700" dirty="0" err="1" smtClean="0"/>
              <a:t>Gazzaniga</a:t>
            </a:r>
            <a:r>
              <a:rPr lang="en-US" sz="2700" dirty="0" smtClean="0"/>
              <a:t> &amp; Sperry at Cal-Tech)</a:t>
            </a:r>
            <a:endParaRPr lang="en-US" sz="2700" dirty="0"/>
          </a:p>
        </p:txBody>
      </p:sp>
      <p:pic>
        <p:nvPicPr>
          <p:cNvPr id="4098"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99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bwMode="auto">
          <a:xfrm>
            <a:off x="42518" y="1905000"/>
            <a:ext cx="9101509"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46234" y="5647510"/>
            <a:ext cx="7010400" cy="1015663"/>
          </a:xfrm>
          <a:prstGeom prst="rect">
            <a:avLst/>
          </a:prstGeom>
        </p:spPr>
        <p:txBody>
          <a:bodyPr wrap="square">
            <a:spAutoFit/>
          </a:bodyPr>
          <a:lstStyle/>
          <a:p>
            <a:endParaRPr lang="en-US" dirty="0" smtClean="0">
              <a:solidFill>
                <a:prstClr val="black"/>
              </a:solidFill>
              <a:hlinkClick r:id="rId5"/>
            </a:endParaRPr>
          </a:p>
          <a:p>
            <a:r>
              <a:rPr lang="en-US" sz="1400" dirty="0" smtClean="0">
                <a:solidFill>
                  <a:prstClr val="black"/>
                </a:solidFill>
                <a:hlinkClick r:id="rId5"/>
              </a:rPr>
              <a:t>With </a:t>
            </a:r>
            <a:r>
              <a:rPr lang="en-US" sz="1400" dirty="0" err="1" smtClean="0">
                <a:solidFill>
                  <a:prstClr val="black"/>
                </a:solidFill>
                <a:hlinkClick r:id="rId5"/>
              </a:rPr>
              <a:t>alan</a:t>
            </a:r>
            <a:r>
              <a:rPr lang="en-US" sz="1400" dirty="0">
                <a:solidFill>
                  <a:prstClr val="black"/>
                </a:solidFill>
                <a:hlinkClick r:id="rId5"/>
              </a:rPr>
              <a:t> </a:t>
            </a:r>
            <a:r>
              <a:rPr lang="en-US" sz="1400" dirty="0" err="1" smtClean="0">
                <a:solidFill>
                  <a:prstClr val="black"/>
                </a:solidFill>
                <a:hlinkClick r:id="rId5"/>
              </a:rPr>
              <a:t>alda</a:t>
            </a:r>
            <a:r>
              <a:rPr lang="en-US" sz="1400" dirty="0" smtClean="0">
                <a:solidFill>
                  <a:prstClr val="black"/>
                </a:solidFill>
                <a:hlinkClick r:id="rId5"/>
              </a:rPr>
              <a:t>- independent minds: </a:t>
            </a:r>
            <a:r>
              <a:rPr lang="en-US" sz="1400" dirty="0" smtClean="0">
                <a:solidFill>
                  <a:prstClr val="black"/>
                </a:solidFill>
                <a:hlinkClick r:id="rId5"/>
              </a:rPr>
              <a:t>https</a:t>
            </a:r>
            <a:r>
              <a:rPr lang="en-US" sz="1400" dirty="0">
                <a:solidFill>
                  <a:prstClr val="black"/>
                </a:solidFill>
                <a:hlinkClick r:id="rId5"/>
              </a:rPr>
              <a:t>://</a:t>
            </a:r>
            <a:r>
              <a:rPr lang="en-US" sz="1400" dirty="0" smtClean="0">
                <a:solidFill>
                  <a:prstClr val="black"/>
                </a:solidFill>
                <a:hlinkClick r:id="rId5"/>
              </a:rPr>
              <a:t>www.youtube.com/watch?v=lfGwsAdS9Dc</a:t>
            </a:r>
          </a:p>
          <a:p>
            <a:r>
              <a:rPr lang="en-US" sz="1400" dirty="0" smtClean="0">
                <a:solidFill>
                  <a:prstClr val="black"/>
                </a:solidFill>
                <a:hlinkClick r:id="rId5"/>
              </a:rPr>
              <a:t>https://www.youtube.com/watch?v=ZMLzP1VCANo</a:t>
            </a:r>
            <a:endParaRPr lang="en-US" sz="1400" dirty="0" smtClean="0">
              <a:solidFill>
                <a:prstClr val="black"/>
              </a:solidFill>
            </a:endParaRPr>
          </a:p>
          <a:p>
            <a:endParaRPr lang="en-US" sz="1400" dirty="0">
              <a:solidFill>
                <a:prstClr val="black"/>
              </a:solidFill>
            </a:endParaRPr>
          </a:p>
        </p:txBody>
      </p:sp>
    </p:spTree>
    <p:extLst>
      <p:ext uri="{BB962C8B-B14F-4D97-AF65-F5344CB8AC3E}">
        <p14:creationId xmlns:p14="http://schemas.microsoft.com/office/powerpoint/2010/main" val="1988875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486400"/>
            <a:ext cx="8153400" cy="1754326"/>
          </a:xfrm>
          <a:prstGeom prst="rect">
            <a:avLst/>
          </a:prstGeom>
        </p:spPr>
        <p:txBody>
          <a:bodyPr wrap="square">
            <a:spAutoFit/>
          </a:bodyPr>
          <a:lstStyle/>
          <a:p>
            <a:endParaRPr lang="en-US" dirty="0" smtClean="0">
              <a:solidFill>
                <a:prstClr val="black"/>
              </a:solidFill>
            </a:endParaRPr>
          </a:p>
          <a:p>
            <a:r>
              <a:rPr lang="en-US" dirty="0">
                <a:solidFill>
                  <a:prstClr val="black"/>
                </a:solidFill>
              </a:rPr>
              <a:t>Independent Brains</a:t>
            </a:r>
            <a:r>
              <a:rPr lang="en-US" dirty="0" smtClean="0">
                <a:solidFill>
                  <a:prstClr val="black"/>
                </a:solidFill>
              </a:rPr>
              <a:t>: </a:t>
            </a:r>
            <a:r>
              <a:rPr lang="en-US" dirty="0" smtClean="0">
                <a:solidFill>
                  <a:prstClr val="black"/>
                </a:solidFill>
                <a:hlinkClick r:id="rId3"/>
              </a:rPr>
              <a:t>https</a:t>
            </a:r>
            <a:r>
              <a:rPr lang="en-US" dirty="0">
                <a:solidFill>
                  <a:prstClr val="black"/>
                </a:solidFill>
                <a:hlinkClick r:id="rId3"/>
              </a:rPr>
              <a:t>://</a:t>
            </a:r>
            <a:r>
              <a:rPr lang="en-US" dirty="0" smtClean="0">
                <a:solidFill>
                  <a:prstClr val="black"/>
                </a:solidFill>
                <a:hlinkClick r:id="rId3"/>
              </a:rPr>
              <a:t>www.youtube.com/watch?v=lfGwsAdS9Dc</a:t>
            </a:r>
            <a:endParaRPr lang="en-US" dirty="0" smtClean="0">
              <a:solidFill>
                <a:prstClr val="black"/>
              </a:solidFill>
            </a:endParaRPr>
          </a:p>
          <a:p>
            <a:r>
              <a:rPr lang="en-US" dirty="0" smtClean="0">
                <a:solidFill>
                  <a:prstClr val="black"/>
                </a:solidFill>
              </a:rPr>
              <a:t>Dr</a:t>
            </a:r>
            <a:r>
              <a:rPr lang="en-US" dirty="0" smtClean="0">
                <a:solidFill>
                  <a:prstClr val="black"/>
                </a:solidFill>
              </a:rPr>
              <a:t>. </a:t>
            </a:r>
            <a:r>
              <a:rPr lang="en-US" dirty="0" err="1" smtClean="0">
                <a:solidFill>
                  <a:prstClr val="black"/>
                </a:solidFill>
              </a:rPr>
              <a:t>Gazzaniga</a:t>
            </a:r>
            <a:r>
              <a:rPr lang="en-US" dirty="0" smtClean="0">
                <a:solidFill>
                  <a:prstClr val="black"/>
                </a:solidFill>
              </a:rPr>
              <a:t> talks about the story we create: </a:t>
            </a:r>
          </a:p>
          <a:p>
            <a:r>
              <a:rPr lang="en-US" dirty="0" smtClean="0">
                <a:solidFill>
                  <a:srgbClr val="0070C0"/>
                </a:solidFill>
                <a:hlinkClick r:id="rId4"/>
              </a:rPr>
              <a:t>https://www.youtube.com/watch?v=ZMLzP1VCANo</a:t>
            </a:r>
            <a:endParaRPr lang="en-US" dirty="0" smtClean="0">
              <a:solidFill>
                <a:srgbClr val="0070C0"/>
              </a:solidFill>
            </a:endParaRPr>
          </a:p>
          <a:p>
            <a:endParaRPr lang="en-US" dirty="0" smtClean="0">
              <a:solidFill>
                <a:srgbClr val="0070C0"/>
              </a:solidFill>
            </a:endParaRPr>
          </a:p>
          <a:p>
            <a:endParaRPr lang="en-US" dirty="0">
              <a:solidFill>
                <a:prstClr val="black"/>
              </a:solidFill>
            </a:endParaRPr>
          </a:p>
        </p:txBody>
      </p:sp>
      <p:sp>
        <p:nvSpPr>
          <p:cNvPr id="3" name="Title 2"/>
          <p:cNvSpPr>
            <a:spLocks noGrp="1"/>
          </p:cNvSpPr>
          <p:nvPr>
            <p:ph type="title"/>
          </p:nvPr>
        </p:nvSpPr>
        <p:spPr>
          <a:xfrm>
            <a:off x="1377871" y="152400"/>
            <a:ext cx="7498080" cy="1143000"/>
          </a:xfrm>
        </p:spPr>
        <p:txBody>
          <a:bodyPr/>
          <a:lstStyle/>
          <a:p>
            <a:r>
              <a:rPr lang="en-US" b="1" dirty="0" smtClean="0">
                <a:solidFill>
                  <a:srgbClr val="002060"/>
                </a:solidFill>
              </a:rPr>
              <a:t>Split-Brains</a:t>
            </a:r>
            <a:endParaRPr lang="en-US" b="1" dirty="0">
              <a:solidFill>
                <a:srgbClr val="002060"/>
              </a:solidFill>
            </a:endParaRPr>
          </a:p>
        </p:txBody>
      </p:sp>
      <p:sp>
        <p:nvSpPr>
          <p:cNvPr id="4" name="Content Placeholder 3"/>
          <p:cNvSpPr>
            <a:spLocks noGrp="1"/>
          </p:cNvSpPr>
          <p:nvPr>
            <p:ph idx="1"/>
          </p:nvPr>
        </p:nvSpPr>
        <p:spPr>
          <a:xfrm>
            <a:off x="1066800" y="1143000"/>
            <a:ext cx="7790688" cy="4800600"/>
          </a:xfrm>
        </p:spPr>
        <p:txBody>
          <a:bodyPr>
            <a:normAutofit/>
          </a:bodyPr>
          <a:lstStyle/>
          <a:p>
            <a:pPr marL="82296" indent="0">
              <a:buNone/>
            </a:pPr>
            <a:r>
              <a:rPr lang="en-US" sz="1800" dirty="0" smtClean="0">
                <a:solidFill>
                  <a:srgbClr val="002060"/>
                </a:solidFill>
              </a:rPr>
              <a:t>Dr. </a:t>
            </a:r>
            <a:r>
              <a:rPr lang="en-US" sz="1800" dirty="0" err="1" smtClean="0">
                <a:solidFill>
                  <a:srgbClr val="002060"/>
                </a:solidFill>
              </a:rPr>
              <a:t>Gazzaniga</a:t>
            </a:r>
            <a:r>
              <a:rPr lang="en-US" sz="1800" dirty="0" smtClean="0">
                <a:solidFill>
                  <a:srgbClr val="002060"/>
                </a:solidFill>
              </a:rPr>
              <a:t>:</a:t>
            </a:r>
          </a:p>
          <a:p>
            <a:pPr marL="82296" indent="0">
              <a:buNone/>
            </a:pPr>
            <a:r>
              <a:rPr lang="en-US" sz="1800" dirty="0" smtClean="0"/>
              <a:t>“The </a:t>
            </a:r>
            <a:r>
              <a:rPr lang="en-US" sz="1800" dirty="0"/>
              <a:t>brain isn't like a computer, with specific sections of hardware charged with specific tasks. It's more like a network of computers connected by very big, busy broadband cables. The connectivity between active brain regions is turning out to be just as important, if not more so, than the operation of the distinct parts</a:t>
            </a:r>
            <a:r>
              <a:rPr lang="en-US" sz="1800" dirty="0" smtClean="0"/>
              <a:t>.”</a:t>
            </a:r>
            <a:endParaRPr lang="en-US" sz="1800" dirty="0"/>
          </a:p>
          <a:p>
            <a:pPr marL="82296" indent="0">
              <a:buNone/>
            </a:pPr>
            <a:endParaRPr lang="en-US" sz="1800" dirty="0" smtClean="0"/>
          </a:p>
          <a:p>
            <a:pPr marL="82296" indent="0">
              <a:buNone/>
            </a:pPr>
            <a:r>
              <a:rPr lang="en-US" sz="2000" b="1" dirty="0" smtClean="0">
                <a:solidFill>
                  <a:srgbClr val="002060"/>
                </a:solidFill>
              </a:rPr>
              <a:t>Experiments have shown:</a:t>
            </a:r>
          </a:p>
          <a:p>
            <a:r>
              <a:rPr lang="en-US" sz="1800" dirty="0"/>
              <a:t>It </a:t>
            </a:r>
            <a:r>
              <a:rPr lang="en-US" sz="1800" dirty="0" smtClean="0"/>
              <a:t>was commonly </a:t>
            </a:r>
            <a:r>
              <a:rPr lang="en-US" sz="1800" dirty="0"/>
              <a:t>believed that the left brain is analytic and </a:t>
            </a:r>
            <a:r>
              <a:rPr lang="en-US" sz="1800" dirty="0" smtClean="0"/>
              <a:t>the </a:t>
            </a:r>
            <a:r>
              <a:rPr lang="en-US" sz="1800" dirty="0"/>
              <a:t>right brain is </a:t>
            </a:r>
            <a:r>
              <a:rPr lang="en-US" sz="1800" dirty="0" smtClean="0"/>
              <a:t>artistic but fMRIs shows that </a:t>
            </a:r>
            <a:r>
              <a:rPr lang="en-US" sz="1800" dirty="0"/>
              <a:t>specialized tasks </a:t>
            </a:r>
            <a:r>
              <a:rPr lang="en-US" sz="1800" dirty="0" smtClean="0"/>
              <a:t>engage </a:t>
            </a:r>
            <a:r>
              <a:rPr lang="en-US" sz="1800" dirty="0"/>
              <a:t>networks </a:t>
            </a:r>
            <a:r>
              <a:rPr lang="en-US" sz="1800" dirty="0" smtClean="0"/>
              <a:t>across </a:t>
            </a:r>
            <a:r>
              <a:rPr lang="en-US" sz="1800" dirty="0"/>
              <a:t>the entire </a:t>
            </a:r>
            <a:r>
              <a:rPr lang="en-US" sz="1800" dirty="0" smtClean="0"/>
              <a:t>brain</a:t>
            </a:r>
          </a:p>
          <a:p>
            <a:r>
              <a:rPr lang="en-US" sz="1800" dirty="0"/>
              <a:t>That each half of the brain can function independently</a:t>
            </a:r>
          </a:p>
          <a:p>
            <a:r>
              <a:rPr lang="en-US" sz="1800" dirty="0" smtClean="0"/>
              <a:t>That while each brain can act independently, with communication they can  work together </a:t>
            </a:r>
          </a:p>
          <a:p>
            <a:r>
              <a:rPr lang="en-US" sz="1800" dirty="0" smtClean="0"/>
              <a:t>That each half of the brain can compensate for the other </a:t>
            </a:r>
            <a:r>
              <a:rPr lang="en-US" sz="1800" dirty="0" smtClean="0"/>
              <a:t>half </a:t>
            </a:r>
            <a:endParaRPr lang="en-US" sz="1800" dirty="0" smtClean="0"/>
          </a:p>
        </p:txBody>
      </p:sp>
    </p:spTree>
    <p:extLst>
      <p:ext uri="{BB962C8B-B14F-4D97-AF65-F5344CB8AC3E}">
        <p14:creationId xmlns:p14="http://schemas.microsoft.com/office/powerpoint/2010/main" val="2493975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think-therefore-I-am-Descartes.jpg"/>
          <p:cNvPicPr>
            <a:picLocks noChangeAspect="1"/>
          </p:cNvPicPr>
          <p:nvPr/>
        </p:nvPicPr>
        <p:blipFill>
          <a:blip r:embed="rId2" cstate="print"/>
          <a:stretch>
            <a:fillRect/>
          </a:stretch>
        </p:blipFill>
        <p:spPr>
          <a:xfrm>
            <a:off x="3886200" y="762000"/>
            <a:ext cx="4419600" cy="2651760"/>
          </a:xfrm>
          <a:prstGeom prst="rect">
            <a:avLst/>
          </a:prstGeom>
        </p:spPr>
      </p:pic>
      <p:pic>
        <p:nvPicPr>
          <p:cNvPr id="10" name="Picture 9" descr="220px-Paul_McCartney_on_stage_in_Prague.jpg"/>
          <p:cNvPicPr>
            <a:picLocks noChangeAspect="1"/>
          </p:cNvPicPr>
          <p:nvPr/>
        </p:nvPicPr>
        <p:blipFill>
          <a:blip r:embed="rId3" cstate="print"/>
          <a:stretch>
            <a:fillRect/>
          </a:stretch>
        </p:blipFill>
        <p:spPr>
          <a:xfrm>
            <a:off x="1295400" y="152400"/>
            <a:ext cx="2583132" cy="3733800"/>
          </a:xfrm>
          <a:prstGeom prst="rect">
            <a:avLst/>
          </a:prstGeom>
        </p:spPr>
      </p:pic>
      <p:pic>
        <p:nvPicPr>
          <p:cNvPr id="5" name="Picture 4" descr="default_004.jpg"/>
          <p:cNvPicPr>
            <a:picLocks noChangeAspect="1"/>
          </p:cNvPicPr>
          <p:nvPr/>
        </p:nvPicPr>
        <p:blipFill>
          <a:blip r:embed="rId4" cstate="print"/>
          <a:srcRect r="10000"/>
          <a:stretch>
            <a:fillRect/>
          </a:stretch>
        </p:blipFill>
        <p:spPr>
          <a:xfrm>
            <a:off x="6324600" y="4495800"/>
            <a:ext cx="2674620" cy="2228850"/>
          </a:xfrm>
          <a:prstGeom prst="rect">
            <a:avLst/>
          </a:prstGeom>
        </p:spPr>
      </p:pic>
      <p:pic>
        <p:nvPicPr>
          <p:cNvPr id="7" name="Picture 6" descr="Robert_Louis_Stevenson_by_Sargent-300x281.jpg"/>
          <p:cNvPicPr>
            <a:picLocks noChangeAspect="1"/>
          </p:cNvPicPr>
          <p:nvPr/>
        </p:nvPicPr>
        <p:blipFill>
          <a:blip r:embed="rId5" cstate="print"/>
          <a:srcRect l="16000" b="8541"/>
          <a:stretch>
            <a:fillRect/>
          </a:stretch>
        </p:blipFill>
        <p:spPr>
          <a:xfrm>
            <a:off x="381000" y="3276600"/>
            <a:ext cx="3280127" cy="3345175"/>
          </a:xfrm>
          <a:prstGeom prst="rect">
            <a:avLst/>
          </a:prstGeom>
        </p:spPr>
      </p:pic>
      <p:pic>
        <p:nvPicPr>
          <p:cNvPr id="9" name="Picture 8" descr="220px-Paul_McCartney_&amp;_Bono_Live8.jpg"/>
          <p:cNvPicPr>
            <a:picLocks noChangeAspect="1"/>
          </p:cNvPicPr>
          <p:nvPr/>
        </p:nvPicPr>
        <p:blipFill>
          <a:blip r:embed="rId6" cstate="print"/>
          <a:stretch>
            <a:fillRect/>
          </a:stretch>
        </p:blipFill>
        <p:spPr>
          <a:xfrm>
            <a:off x="3581400" y="3657600"/>
            <a:ext cx="2794000" cy="2324100"/>
          </a:xfrm>
          <a:prstGeom prst="rect">
            <a:avLst/>
          </a:prstGeom>
        </p:spPr>
      </p:pic>
      <p:sp>
        <p:nvSpPr>
          <p:cNvPr id="13" name="TextBox 12"/>
          <p:cNvSpPr txBox="1"/>
          <p:nvPr/>
        </p:nvSpPr>
        <p:spPr>
          <a:xfrm>
            <a:off x="6248400" y="3352800"/>
            <a:ext cx="2209800" cy="369332"/>
          </a:xfrm>
          <a:prstGeom prst="rect">
            <a:avLst/>
          </a:prstGeom>
          <a:noFill/>
        </p:spPr>
        <p:txBody>
          <a:bodyPr wrap="square" rtlCol="0">
            <a:spAutoFit/>
          </a:bodyPr>
          <a:lstStyle/>
          <a:p>
            <a:r>
              <a:rPr lang="en-US" dirty="0">
                <a:solidFill>
                  <a:prstClr val="black"/>
                </a:solidFill>
              </a:rPr>
              <a:t> </a:t>
            </a:r>
          </a:p>
        </p:txBody>
      </p:sp>
    </p:spTree>
    <p:extLst>
      <p:ext uri="{BB962C8B-B14F-4D97-AF65-F5344CB8AC3E}">
        <p14:creationId xmlns:p14="http://schemas.microsoft.com/office/powerpoint/2010/main" val="341787515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99" y="228600"/>
            <a:ext cx="7620000" cy="7571303"/>
          </a:xfrm>
          <a:prstGeom prst="rect">
            <a:avLst/>
          </a:prstGeom>
        </p:spPr>
        <p:txBody>
          <a:bodyPr wrap="square">
            <a:spAutoFit/>
          </a:bodyPr>
          <a:lstStyle/>
          <a:p>
            <a:pPr lvl="0"/>
            <a:r>
              <a:rPr lang="en-US" b="1" dirty="0" smtClean="0">
                <a:solidFill>
                  <a:srgbClr val="0070C0"/>
                </a:solidFill>
                <a:effectLst>
                  <a:outerShdw blurRad="50000" dist="30000" dir="5400000" algn="tl" rotWithShape="0">
                    <a:srgbClr val="000000">
                      <a:alpha val="30000"/>
                    </a:srgbClr>
                  </a:outerShdw>
                </a:effectLst>
              </a:rPr>
              <a:t>Neuropsychology: Left </a:t>
            </a:r>
            <a:r>
              <a:rPr lang="en-US" b="1" dirty="0">
                <a:solidFill>
                  <a:srgbClr val="0070C0"/>
                </a:solidFill>
                <a:effectLst>
                  <a:outerShdw blurRad="50000" dist="30000" dir="5400000" algn="tl" rotWithShape="0">
                    <a:srgbClr val="000000">
                      <a:alpha val="30000"/>
                    </a:srgbClr>
                  </a:outerShdw>
                </a:effectLst>
              </a:rPr>
              <a:t>Brain Narrative (The Interpreter)  </a:t>
            </a:r>
            <a:endParaRPr lang="en-US" b="1" dirty="0" smtClean="0">
              <a:solidFill>
                <a:srgbClr val="0070C0"/>
              </a:solidFill>
              <a:effectLst>
                <a:outerShdw blurRad="50000" dist="30000" dir="5400000" algn="tl" rotWithShape="0">
                  <a:srgbClr val="000000">
                    <a:alpha val="30000"/>
                  </a:srgbClr>
                </a:outerShdw>
              </a:effectLst>
            </a:endParaRPr>
          </a:p>
          <a:p>
            <a:pPr lvl="0"/>
            <a:endParaRPr lang="en-US" b="1" dirty="0" smtClean="0">
              <a:solidFill>
                <a:srgbClr val="0070C0"/>
              </a:solidFill>
              <a:effectLst>
                <a:outerShdw blurRad="50000" dist="30000" dir="5400000" algn="tl" rotWithShape="0">
                  <a:srgbClr val="000000">
                    <a:alpha val="30000"/>
                  </a:srgbClr>
                </a:outerShdw>
              </a:effectLst>
            </a:endParaRPr>
          </a:p>
          <a:p>
            <a:pPr marL="285750" lvl="0" indent="-285750">
              <a:buFont typeface="Wingdings" panose="05000000000000000000" pitchFamily="2" charset="2"/>
              <a:buChar char="ü"/>
            </a:pPr>
            <a:r>
              <a:rPr lang="en-US" b="1" dirty="0" smtClean="0">
                <a:solidFill>
                  <a:srgbClr val="0070C0"/>
                </a:solidFill>
                <a:effectLst>
                  <a:outerShdw blurRad="50000" dist="30000" dir="5400000" algn="tl" rotWithShape="0">
                    <a:srgbClr val="000000">
                      <a:alpha val="30000"/>
                    </a:srgbClr>
                  </a:outerShdw>
                </a:effectLst>
              </a:rPr>
              <a:t>similar </a:t>
            </a:r>
            <a:r>
              <a:rPr lang="en-US" b="1" dirty="0">
                <a:solidFill>
                  <a:srgbClr val="0070C0"/>
                </a:solidFill>
                <a:effectLst>
                  <a:outerShdw blurRad="50000" dist="30000" dir="5400000" algn="tl" rotWithShape="0">
                    <a:srgbClr val="000000">
                      <a:alpha val="30000"/>
                    </a:srgbClr>
                  </a:outerShdw>
                </a:effectLst>
              </a:rPr>
              <a:t>to  the theories of Psychology theory of Confabulation</a:t>
            </a:r>
          </a:p>
          <a:p>
            <a:pPr lvl="0"/>
            <a:r>
              <a:rPr lang="en-US" b="1" dirty="0">
                <a:solidFill>
                  <a:srgbClr val="0070C0"/>
                </a:solidFill>
                <a:effectLst>
                  <a:outerShdw blurRad="50000" dist="30000" dir="5400000" algn="tl" rotWithShape="0">
                    <a:srgbClr val="000000">
                      <a:alpha val="30000"/>
                    </a:srgbClr>
                  </a:outerShdw>
                </a:effectLst>
              </a:rPr>
              <a:t>    and the Gestalt idea of completion</a:t>
            </a:r>
          </a:p>
          <a:p>
            <a:endParaRPr lang="en-US" b="1" dirty="0">
              <a:latin typeface="Verdana, Arial, Helvetica"/>
            </a:endParaRPr>
          </a:p>
          <a:p>
            <a:endParaRPr lang="en-US" b="1" dirty="0" smtClean="0">
              <a:latin typeface="Verdana, Arial, Helvetica"/>
            </a:endParaRPr>
          </a:p>
          <a:p>
            <a:r>
              <a:rPr lang="en-US" b="1" dirty="0" smtClean="0">
                <a:latin typeface="Verdana, Arial, Helvetica"/>
              </a:rPr>
              <a:t>The interpreter </a:t>
            </a:r>
            <a:r>
              <a:rPr lang="en-US" b="1" dirty="0">
                <a:latin typeface="Verdana, Arial, Helvetica"/>
              </a:rPr>
              <a:t>in our left </a:t>
            </a:r>
            <a:r>
              <a:rPr lang="en-US" b="1" dirty="0" smtClean="0">
                <a:latin typeface="Verdana, Arial, Helvetica"/>
              </a:rPr>
              <a:t>hemisphere</a:t>
            </a:r>
          </a:p>
          <a:p>
            <a:pPr marL="285750" lvl="0" indent="-285750">
              <a:buFont typeface="Arial" panose="020B0604020202020204" pitchFamily="34" charset="0"/>
              <a:buChar char="•"/>
            </a:pPr>
            <a:r>
              <a:rPr lang="en-US" dirty="0" smtClean="0">
                <a:solidFill>
                  <a:prstClr val="black"/>
                </a:solidFill>
              </a:rPr>
              <a:t>constructs a story about why we act the way we do</a:t>
            </a:r>
          </a:p>
          <a:p>
            <a:pPr marL="285750" indent="-285750">
              <a:buFont typeface="Arial" panose="020B0604020202020204" pitchFamily="34" charset="0"/>
              <a:buChar char="•"/>
            </a:pPr>
            <a:r>
              <a:rPr lang="en-US" dirty="0" smtClean="0">
                <a:solidFill>
                  <a:prstClr val="black"/>
                </a:solidFill>
              </a:rPr>
              <a:t>constructs </a:t>
            </a:r>
            <a:r>
              <a:rPr lang="en-US" dirty="0">
                <a:solidFill>
                  <a:prstClr val="black"/>
                </a:solidFill>
              </a:rPr>
              <a:t>our conscious </a:t>
            </a:r>
            <a:r>
              <a:rPr lang="en-US" dirty="0" smtClean="0">
                <a:solidFill>
                  <a:prstClr val="black"/>
                </a:solidFill>
              </a:rPr>
              <a:t>reality</a:t>
            </a:r>
          </a:p>
          <a:p>
            <a:pPr marL="285750" indent="-285750">
              <a:buFont typeface="Arial" panose="020B0604020202020204" pitchFamily="34" charset="0"/>
              <a:buChar char="•"/>
            </a:pPr>
            <a:r>
              <a:rPr lang="en-US" dirty="0" smtClean="0">
                <a:solidFill>
                  <a:prstClr val="black"/>
                </a:solidFill>
              </a:rPr>
              <a:t>conscious </a:t>
            </a:r>
            <a:r>
              <a:rPr lang="en-US" dirty="0">
                <a:solidFill>
                  <a:prstClr val="black"/>
                </a:solidFill>
              </a:rPr>
              <a:t>life is </a:t>
            </a:r>
            <a:r>
              <a:rPr lang="en-US" dirty="0" smtClean="0">
                <a:solidFill>
                  <a:prstClr val="black"/>
                </a:solidFill>
              </a:rPr>
              <a:t>a (constructed) "afterthought</a:t>
            </a:r>
            <a:r>
              <a:rPr lang="en-US" dirty="0">
                <a:solidFill>
                  <a:prstClr val="black"/>
                </a:solidFill>
              </a:rPr>
              <a:t>" </a:t>
            </a:r>
            <a:endParaRPr lang="en-US" b="1" dirty="0" smtClean="0"/>
          </a:p>
          <a:p>
            <a:endParaRPr lang="en-US" b="1" dirty="0" smtClean="0"/>
          </a:p>
          <a:p>
            <a:r>
              <a:rPr lang="en-US" b="1" dirty="0" smtClean="0"/>
              <a:t>Thousands/millions </a:t>
            </a:r>
            <a:r>
              <a:rPr lang="en-US" b="1" dirty="0"/>
              <a:t>of brain activities are relatively independent of </a:t>
            </a:r>
            <a:r>
              <a:rPr lang="en-US" b="1" dirty="0" smtClean="0"/>
              <a:t>independent of one </a:t>
            </a:r>
            <a:r>
              <a:rPr lang="en-US" b="1" dirty="0"/>
              <a:t>another </a:t>
            </a:r>
          </a:p>
          <a:p>
            <a:pPr marL="285750" indent="-285750">
              <a:buFont typeface="Arial" panose="020B0604020202020204" pitchFamily="34" charset="0"/>
              <a:buChar char="•"/>
            </a:pPr>
            <a:r>
              <a:rPr lang="en-US" dirty="0"/>
              <a:t>outside the realm of conscious experience.  </a:t>
            </a:r>
          </a:p>
          <a:p>
            <a:pPr marL="285750" indent="-285750">
              <a:buFont typeface="Arial" panose="020B0604020202020204" pitchFamily="34" charset="0"/>
              <a:buChar char="•"/>
            </a:pPr>
            <a:r>
              <a:rPr lang="en-US" dirty="0"/>
              <a:t>they affect body movements, emotions, thoughts, </a:t>
            </a:r>
            <a:r>
              <a:rPr lang="en-US" dirty="0" smtClean="0"/>
              <a:t>....</a:t>
            </a:r>
            <a:r>
              <a:rPr lang="en-US" dirty="0"/>
              <a:t> </a:t>
            </a:r>
            <a:endParaRPr lang="en-US" dirty="0" smtClean="0"/>
          </a:p>
          <a:p>
            <a:endParaRPr lang="en-US" dirty="0" smtClean="0"/>
          </a:p>
          <a:p>
            <a:r>
              <a:rPr lang="en-US" dirty="0" smtClean="0"/>
              <a:t>However, once the </a:t>
            </a:r>
            <a:r>
              <a:rPr lang="en-US" dirty="0"/>
              <a:t>brain </a:t>
            </a:r>
            <a:r>
              <a:rPr lang="en-US" dirty="0" smtClean="0"/>
              <a:t>activity is </a:t>
            </a:r>
            <a:r>
              <a:rPr lang="en-US" dirty="0"/>
              <a:t>expressed,  the expressions become events that the conscious system takes note of and that the interpreter must explain.</a:t>
            </a:r>
          </a:p>
          <a:p>
            <a:pPr marL="285750" indent="-285750">
              <a:buFont typeface="Arial" panose="020B0604020202020204" pitchFamily="34" charset="0"/>
              <a:buChar char="•"/>
            </a:pPr>
            <a:endParaRPr lang="en-US" dirty="0"/>
          </a:p>
          <a:p>
            <a:pPr lvl="0"/>
            <a:endParaRPr lang="en-US" dirty="0" smtClean="0">
              <a:solidFill>
                <a:prstClr val="black"/>
              </a:solidFill>
            </a:endParaRPr>
          </a:p>
          <a:p>
            <a:pPr marL="285750" lvl="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smtClean="0">
              <a:solidFill>
                <a:prstClr val="black"/>
              </a:solidFill>
            </a:endParaRPr>
          </a:p>
          <a:p>
            <a:endParaRPr lang="en-US" dirty="0">
              <a:solidFill>
                <a:prstClr val="black"/>
              </a:solidFill>
            </a:endParaRPr>
          </a:p>
          <a:p>
            <a:pPr marL="285750" indent="-285750">
              <a:buFont typeface="Arial" panose="020B0604020202020204" pitchFamily="34" charset="0"/>
              <a:buChar char="•"/>
            </a:pPr>
            <a:endParaRPr lang="en-US" b="1" dirty="0" smtClean="0">
              <a:latin typeface="Verdana, Arial, Helvetica"/>
            </a:endParaRPr>
          </a:p>
          <a:p>
            <a:endParaRPr lang="en-US" b="1" dirty="0">
              <a:latin typeface="Verdana, Arial, Helvetica"/>
            </a:endParaRPr>
          </a:p>
          <a:p>
            <a:pPr marL="285750" lvl="0" indent="-285750">
              <a:buFont typeface="Wingdings" panose="05000000000000000000" pitchFamily="2" charset="2"/>
              <a:buChar char="ü"/>
            </a:pPr>
            <a:endParaRPr lang="en-US" b="1" dirty="0" smtClean="0">
              <a:solidFill>
                <a:srgbClr val="0070C0"/>
              </a:solidFill>
              <a:effectLst>
                <a:outerShdw blurRad="50000" dist="30000" dir="5400000" algn="tl" rotWithShape="0">
                  <a:srgbClr val="000000">
                    <a:alpha val="30000"/>
                  </a:srgbClr>
                </a:outerShdw>
              </a:effectLst>
            </a:endParaRPr>
          </a:p>
          <a:p>
            <a:pPr marL="285750" lvl="0" indent="-285750">
              <a:buFont typeface="Wingdings" panose="05000000000000000000" pitchFamily="2" charset="2"/>
              <a:buChar char="ü"/>
            </a:pPr>
            <a:endParaRPr lang="en-US" b="1" dirty="0">
              <a:solidFill>
                <a:srgbClr val="0070C0"/>
              </a:solidFill>
              <a:effectLst>
                <a:outerShdw blurRad="50000" dist="30000" dir="5400000" algn="tl" rotWithShape="0">
                  <a:srgbClr val="000000">
                    <a:alpha val="30000"/>
                  </a:srgbClr>
                </a:outerShdw>
              </a:effectLst>
            </a:endParaRPr>
          </a:p>
        </p:txBody>
      </p:sp>
      <p:sp>
        <p:nvSpPr>
          <p:cNvPr id="7" name="Rectangle 6"/>
          <p:cNvSpPr/>
          <p:nvPr/>
        </p:nvSpPr>
        <p:spPr>
          <a:xfrm>
            <a:off x="1164770" y="5105400"/>
            <a:ext cx="5414283" cy="1477328"/>
          </a:xfrm>
          <a:prstGeom prst="rect">
            <a:avLst/>
          </a:prstGeom>
        </p:spPr>
        <p:txBody>
          <a:bodyPr wrap="square">
            <a:spAutoFit/>
          </a:bodyPr>
          <a:lstStyle/>
          <a:p>
            <a:endParaRPr lang="en-US" dirty="0"/>
          </a:p>
          <a:p>
            <a:endParaRPr lang="en-US" dirty="0" smtClean="0"/>
          </a:p>
          <a:p>
            <a:endParaRPr lang="en-US" dirty="0"/>
          </a:p>
          <a:p>
            <a:endParaRPr lang="en-US" dirty="0"/>
          </a:p>
          <a:p>
            <a:r>
              <a:rPr lang="en-US" dirty="0"/>
              <a:t>	</a:t>
            </a: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157" y="1143000"/>
            <a:ext cx="21431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403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12000">
              <a:srgbClr val="0070C0"/>
            </a:gs>
            <a:gs pos="45000">
              <a:srgbClr val="FFFF00"/>
            </a:gs>
            <a:gs pos="64000">
              <a:srgbClr val="01A78F"/>
            </a:gs>
            <a:gs pos="91000">
              <a:srgbClr val="3366FF"/>
            </a:gs>
          </a:gsLst>
          <a:lin ang="7800000" scaled="0"/>
          <a:tileRect/>
        </a:gra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44050"/>
            <a:ext cx="2925076"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loud Callout 2"/>
          <p:cNvSpPr/>
          <p:nvPr/>
        </p:nvSpPr>
        <p:spPr>
          <a:xfrm rot="1963967">
            <a:off x="3193412" y="325090"/>
            <a:ext cx="4627097" cy="3023943"/>
          </a:xfrm>
          <a:prstGeom prst="cloudCallou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B80A">
                  <a:lumMod val="20000"/>
                  <a:lumOff val="80000"/>
                </a:srgbClr>
              </a:solidFill>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4709">
            <a:off x="4459115" y="792149"/>
            <a:ext cx="2447016" cy="177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4345" y="3810000"/>
            <a:ext cx="4953000" cy="1569660"/>
          </a:xfrm>
          <a:prstGeom prst="rect">
            <a:avLst/>
          </a:prstGeom>
          <a:noFill/>
        </p:spPr>
        <p:txBody>
          <a:bodyPr wrap="square" rtlCol="0">
            <a:spAutoFit/>
          </a:bodyPr>
          <a:lstStyle/>
          <a:p>
            <a:endParaRPr lang="en-US" sz="2000" dirty="0">
              <a:solidFill>
                <a:prstClr val="black"/>
              </a:solidFill>
            </a:endParaRPr>
          </a:p>
          <a:p>
            <a:endParaRPr lang="en-US" dirty="0">
              <a:solidFill>
                <a:prstClr val="black"/>
              </a:solidFill>
            </a:endParaRPr>
          </a:p>
          <a:p>
            <a:r>
              <a:rPr lang="en-US" sz="2000" dirty="0" smtClean="0">
                <a:solidFill>
                  <a:prstClr val="black"/>
                </a:solidFill>
              </a:rPr>
              <a:t>Dr. Michael S. </a:t>
            </a:r>
            <a:r>
              <a:rPr lang="en-US" sz="2000" dirty="0" err="1" smtClean="0">
                <a:solidFill>
                  <a:prstClr val="black"/>
                </a:solidFill>
              </a:rPr>
              <a:t>Gazzaniga</a:t>
            </a:r>
            <a:r>
              <a:rPr lang="en-US" sz="2000" dirty="0" smtClean="0">
                <a:solidFill>
                  <a:prstClr val="black"/>
                </a:solidFill>
              </a:rPr>
              <a:t>:  Hmmm</a:t>
            </a:r>
            <a:r>
              <a:rPr lang="en-US" sz="2000" dirty="0">
                <a:solidFill>
                  <a:prstClr val="black"/>
                </a:solidFill>
              </a:rPr>
              <a:t>. </a:t>
            </a:r>
            <a:endParaRPr lang="en-US" sz="2000" dirty="0" smtClean="0">
              <a:solidFill>
                <a:prstClr val="black"/>
              </a:solidFill>
            </a:endParaRPr>
          </a:p>
          <a:p>
            <a:r>
              <a:rPr lang="en-US" sz="2000" dirty="0">
                <a:solidFill>
                  <a:prstClr val="black"/>
                </a:solidFill>
              </a:rPr>
              <a:t> </a:t>
            </a:r>
            <a:r>
              <a:rPr lang="en-US" sz="2000" dirty="0" smtClean="0">
                <a:solidFill>
                  <a:prstClr val="black"/>
                </a:solidFill>
              </a:rPr>
              <a:t>     Who’s </a:t>
            </a:r>
            <a:r>
              <a:rPr lang="en-US" sz="2000" dirty="0">
                <a:solidFill>
                  <a:prstClr val="black"/>
                </a:solidFill>
              </a:rPr>
              <a:t>driving the submarine?</a:t>
            </a:r>
          </a:p>
          <a:p>
            <a:r>
              <a:rPr lang="en-US" dirty="0">
                <a:solidFill>
                  <a:prstClr val="black"/>
                </a:solidFill>
              </a:rPr>
              <a:t>    </a:t>
            </a:r>
          </a:p>
        </p:txBody>
      </p:sp>
      <p:sp>
        <p:nvSpPr>
          <p:cNvPr id="2" name="Rectangle 1"/>
          <p:cNvSpPr/>
          <p:nvPr/>
        </p:nvSpPr>
        <p:spPr>
          <a:xfrm>
            <a:off x="3954345" y="6019800"/>
            <a:ext cx="4953000" cy="646331"/>
          </a:xfrm>
          <a:prstGeom prst="rect">
            <a:avLst/>
          </a:prstGeom>
        </p:spPr>
        <p:txBody>
          <a:bodyPr wrap="square">
            <a:spAutoFit/>
          </a:bodyPr>
          <a:lstStyle/>
          <a:p>
            <a:r>
              <a:rPr lang="en-US" dirty="0">
                <a:solidFill>
                  <a:srgbClr val="292934"/>
                </a:solidFill>
                <a:hlinkClick r:id="rId5"/>
              </a:rPr>
              <a:t>https://www.youtube.com/watch?v=laRyswIO_-</a:t>
            </a:r>
            <a:r>
              <a:rPr lang="en-US" dirty="0" smtClean="0">
                <a:solidFill>
                  <a:srgbClr val="292934"/>
                </a:solidFill>
                <a:hlinkClick r:id="rId5"/>
              </a:rPr>
              <a:t>g</a:t>
            </a:r>
            <a:endParaRPr lang="en-US" dirty="0" smtClean="0">
              <a:solidFill>
                <a:srgbClr val="292934"/>
              </a:solidFill>
            </a:endParaRPr>
          </a:p>
          <a:p>
            <a:endParaRPr lang="en-US" dirty="0">
              <a:solidFill>
                <a:srgbClr val="292934"/>
              </a:solidFill>
            </a:endParaRPr>
          </a:p>
        </p:txBody>
      </p:sp>
    </p:spTree>
    <p:extLst>
      <p:ext uri="{BB962C8B-B14F-4D97-AF65-F5344CB8AC3E}">
        <p14:creationId xmlns:p14="http://schemas.microsoft.com/office/powerpoint/2010/main" val="3743510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590800" y="2133600"/>
            <a:ext cx="6400800" cy="2286000"/>
          </a:xfrm>
        </p:spPr>
        <p:txBody>
          <a:bodyPr/>
          <a:lstStyle/>
          <a:p>
            <a:r>
              <a:rPr lang="en-US" dirty="0" smtClean="0">
                <a:solidFill>
                  <a:schemeClr val="accent5">
                    <a:lumMod val="50000"/>
                  </a:schemeClr>
                </a:solidFill>
              </a:rPr>
              <a:t>Is it possible to share Thoughts and dreams?</a:t>
            </a:r>
            <a:endParaRPr lang="en-US" dirty="0">
              <a:solidFill>
                <a:schemeClr val="accent5">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419600"/>
            <a:ext cx="28590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319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81000" y="1447800"/>
            <a:ext cx="8839199" cy="5562600"/>
          </a:xfrm>
        </p:spPr>
        <p:txBody>
          <a:bodyPr>
            <a:normAutofit fontScale="70000" lnSpcReduction="20000"/>
          </a:bodyPr>
          <a:lstStyle/>
          <a:p>
            <a:pPr>
              <a:buNone/>
            </a:pPr>
            <a:endParaRPr lang="en-US" dirty="0" smtClean="0"/>
          </a:p>
          <a:p>
            <a:pPr>
              <a:buNone/>
            </a:pPr>
            <a:endParaRPr lang="en-US" sz="3300" dirty="0" smtClean="0"/>
          </a:p>
          <a:p>
            <a:r>
              <a:rPr lang="en-US" sz="3300" dirty="0" smtClean="0"/>
              <a:t>Coma derives </a:t>
            </a:r>
            <a:r>
              <a:rPr lang="en-US" sz="3300" dirty="0"/>
              <a:t>from the ancient Greek word for </a:t>
            </a:r>
            <a:r>
              <a:rPr lang="en-US" sz="3300" dirty="0" smtClean="0"/>
              <a:t>sleep</a:t>
            </a:r>
          </a:p>
          <a:p>
            <a:r>
              <a:rPr lang="en-US" sz="3300" dirty="0" smtClean="0"/>
              <a:t>Coma is when a comatose </a:t>
            </a:r>
            <a:r>
              <a:rPr lang="en-US" sz="3300" dirty="0"/>
              <a:t>person lies unmoving, except for shallow breathing, indefinitely.  </a:t>
            </a:r>
            <a:endParaRPr lang="en-US" sz="3300" dirty="0" smtClean="0"/>
          </a:p>
          <a:p>
            <a:r>
              <a:rPr lang="en-US" sz="3300" dirty="0" smtClean="0"/>
              <a:t>People </a:t>
            </a:r>
            <a:r>
              <a:rPr lang="en-US" sz="3300" dirty="0"/>
              <a:t>can be in comas for a few hours up to years.  </a:t>
            </a:r>
            <a:endParaRPr lang="en-US" sz="3300" dirty="0" smtClean="0"/>
          </a:p>
          <a:p>
            <a:r>
              <a:rPr lang="en-US" sz="3300" dirty="0" smtClean="0"/>
              <a:t>They </a:t>
            </a:r>
            <a:r>
              <a:rPr lang="en-US" sz="3300" dirty="0"/>
              <a:t>appear dead to the outside world, except upon close inspection</a:t>
            </a:r>
            <a:r>
              <a:rPr lang="en-US" sz="3300" dirty="0" smtClean="0"/>
              <a:t>.</a:t>
            </a:r>
          </a:p>
          <a:p>
            <a:r>
              <a:rPr lang="en-US" sz="3300" dirty="0" smtClean="0"/>
              <a:t>Usually caused by trauma or brain injury</a:t>
            </a:r>
          </a:p>
          <a:p>
            <a:r>
              <a:rPr lang="en-US" sz="3300" dirty="0" smtClean="0"/>
              <a:t>When there is healing it’s a slow process</a:t>
            </a:r>
          </a:p>
          <a:p>
            <a:r>
              <a:rPr lang="en-US" sz="3300" dirty="0" smtClean="0"/>
              <a:t>Coma patients do not have the same signs as a person who’s asleep</a:t>
            </a:r>
          </a:p>
          <a:p>
            <a:r>
              <a:rPr lang="en-US" sz="3300" dirty="0" smtClean="0"/>
              <a:t>EEG is not consistent with sleep</a:t>
            </a:r>
          </a:p>
          <a:p>
            <a:r>
              <a:rPr lang="en-US" sz="3300" dirty="0" smtClean="0"/>
              <a:t>Cannot be woken up- Medical </a:t>
            </a:r>
            <a:r>
              <a:rPr lang="en-US" sz="3300" dirty="0"/>
              <a:t>intervention is required to maintain </a:t>
            </a:r>
            <a:r>
              <a:rPr lang="en-US" sz="3300" dirty="0" smtClean="0"/>
              <a:t>life (nutrients intravenously)</a:t>
            </a:r>
          </a:p>
          <a:p>
            <a:r>
              <a:rPr lang="en-US" sz="3300" dirty="0" smtClean="0"/>
              <a:t>There have been recent cases where a coma </a:t>
            </a:r>
            <a:r>
              <a:rPr lang="en-US" sz="3300" dirty="0"/>
              <a:t>patients can actually hear and remember things people say to them when they are in the coma.  </a:t>
            </a:r>
          </a:p>
          <a:p>
            <a:pPr lvl="1"/>
            <a:endParaRPr lang="en-US" sz="2000" dirty="0"/>
          </a:p>
        </p:txBody>
      </p:sp>
      <p:pic>
        <p:nvPicPr>
          <p:cNvPr id="10" name="Picture 9" descr="what is a coam.jpeg"/>
          <p:cNvPicPr>
            <a:picLocks noChangeAspect="1"/>
          </p:cNvPicPr>
          <p:nvPr/>
        </p:nvPicPr>
        <p:blipFill>
          <a:blip r:embed="rId3" cstate="print"/>
          <a:stretch>
            <a:fillRect/>
          </a:stretch>
        </p:blipFill>
        <p:spPr>
          <a:xfrm>
            <a:off x="381000" y="394291"/>
            <a:ext cx="3998686" cy="1447800"/>
          </a:xfrm>
          <a:prstGeom prst="rect">
            <a:avLst/>
          </a:prstGeom>
        </p:spPr>
      </p:pic>
    </p:spTree>
    <p:extLst>
      <p:ext uri="{BB962C8B-B14F-4D97-AF65-F5344CB8AC3E}">
        <p14:creationId xmlns:p14="http://schemas.microsoft.com/office/powerpoint/2010/main" val="305633048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200000" scaled="0"/>
          <a:tileRect/>
        </a:gradFill>
        <a:effectLst/>
      </p:bgPr>
    </p:bg>
    <p:spTree>
      <p:nvGrpSpPr>
        <p:cNvPr id="1" name=""/>
        <p:cNvGrpSpPr/>
        <p:nvPr/>
      </p:nvGrpSpPr>
      <p:grpSpPr>
        <a:xfrm>
          <a:off x="0" y="0"/>
          <a:ext cx="0" cy="0"/>
          <a:chOff x="0" y="0"/>
          <a:chExt cx="0" cy="0"/>
        </a:xfrm>
      </p:grpSpPr>
      <p:sp>
        <p:nvSpPr>
          <p:cNvPr id="4" name="TextBox 3"/>
          <p:cNvSpPr txBox="1"/>
          <p:nvPr/>
        </p:nvSpPr>
        <p:spPr>
          <a:xfrm>
            <a:off x="2362200" y="6019800"/>
            <a:ext cx="8070156" cy="261610"/>
          </a:xfrm>
          <a:prstGeom prst="rect">
            <a:avLst/>
          </a:prstGeom>
          <a:noFill/>
        </p:spPr>
        <p:txBody>
          <a:bodyPr wrap="square" rtlCol="0">
            <a:spAutoFit/>
          </a:bodyPr>
          <a:lstStyle/>
          <a:p>
            <a:r>
              <a:rPr lang="en-US" sz="1100" dirty="0" smtClean="0">
                <a:solidFill>
                  <a:prstClr val="black"/>
                </a:solidFill>
              </a:rPr>
              <a:t> </a:t>
            </a:r>
            <a:endParaRPr lang="en-US" sz="1100" dirty="0">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962400"/>
            <a:ext cx="24098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652020" y="2105561"/>
            <a:ext cx="4572000" cy="1323439"/>
          </a:xfrm>
          <a:prstGeom prst="rect">
            <a:avLst/>
          </a:prstGeom>
        </p:spPr>
        <p:txBody>
          <a:bodyPr>
            <a:spAutoFit/>
          </a:bodyPr>
          <a:lstStyle/>
          <a:p>
            <a:r>
              <a:rPr lang="en-US" sz="4000" b="1" cap="all" dirty="0">
                <a:solidFill>
                  <a:srgbClr val="69676D">
                    <a:satMod val="130000"/>
                  </a:srgbClr>
                </a:solidFill>
                <a:effectLst>
                  <a:outerShdw blurRad="50000" dist="30000" dir="5400000" algn="tl" rotWithShape="0">
                    <a:srgbClr val="000000">
                      <a:alpha val="30000"/>
                    </a:srgbClr>
                  </a:outerShdw>
                </a:effectLst>
              </a:rPr>
              <a:t>Coma patients</a:t>
            </a:r>
            <a:endParaRPr lang="en-US" dirty="0"/>
          </a:p>
        </p:txBody>
      </p:sp>
    </p:spTree>
    <p:extLst>
      <p:ext uri="{BB962C8B-B14F-4D97-AF65-F5344CB8AC3E}">
        <p14:creationId xmlns:p14="http://schemas.microsoft.com/office/powerpoint/2010/main" val="3284465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ell_l.jpg"/>
          <p:cNvPicPr>
            <a:picLocks noGrp="1" noChangeAspect="1"/>
          </p:cNvPicPr>
          <p:nvPr>
            <p:ph idx="1"/>
          </p:nvPr>
        </p:nvPicPr>
        <p:blipFill>
          <a:blip r:embed="rId2" cstate="print"/>
          <a:stretch>
            <a:fillRect/>
          </a:stretch>
        </p:blipFill>
        <p:spPr>
          <a:xfrm>
            <a:off x="3581400" y="1981200"/>
            <a:ext cx="3048000" cy="2286000"/>
          </a:xfrm>
        </p:spPr>
      </p:pic>
    </p:spTree>
    <p:extLst>
      <p:ext uri="{BB962C8B-B14F-4D97-AF65-F5344CB8AC3E}">
        <p14:creationId xmlns:p14="http://schemas.microsoft.com/office/powerpoint/2010/main" val="355882064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914400"/>
            <a:ext cx="7498080" cy="1143000"/>
          </a:xfrm>
        </p:spPr>
        <p:txBody>
          <a:bodyPr>
            <a:noAutofit/>
          </a:bodyPr>
          <a:lstStyle/>
          <a:p>
            <a:r>
              <a:rPr lang="en-US" sz="3200" dirty="0" smtClean="0"/>
              <a:t>If a tree falls in your dream, </a:t>
            </a:r>
            <a:br>
              <a:rPr lang="en-US" sz="3200" dirty="0" smtClean="0"/>
            </a:br>
            <a:r>
              <a:rPr lang="en-US" sz="3200" dirty="0" smtClean="0"/>
              <a:t>      why does it make a sound?</a:t>
            </a:r>
            <a:endParaRPr lang="en-US" sz="3200" dirty="0"/>
          </a:p>
        </p:txBody>
      </p:sp>
      <p:pic>
        <p:nvPicPr>
          <p:cNvPr id="3082" name="Picture 10" descr="https://encrypted-tbn2.google.com/images?q=tbn:ANd9GcTD6ZsSJVioxzRIpteeBo-hxZ9MSY_iyrDbqB6-i4eygyPeiZ6glA"/>
          <p:cNvPicPr>
            <a:picLocks noChangeAspect="1" noChangeArrowheads="1"/>
          </p:cNvPicPr>
          <p:nvPr/>
        </p:nvPicPr>
        <p:blipFill>
          <a:blip r:embed="rId2" cstate="print"/>
          <a:srcRect/>
          <a:stretch>
            <a:fillRect/>
          </a:stretch>
        </p:blipFill>
        <p:spPr bwMode="auto">
          <a:xfrm>
            <a:off x="6553202" y="3962514"/>
            <a:ext cx="2009775" cy="2276475"/>
          </a:xfrm>
          <a:prstGeom prst="rect">
            <a:avLst/>
          </a:prstGeom>
          <a:noFill/>
        </p:spPr>
      </p:pic>
    </p:spTree>
    <p:extLst>
      <p:ext uri="{BB962C8B-B14F-4D97-AF65-F5344CB8AC3E}">
        <p14:creationId xmlns:p14="http://schemas.microsoft.com/office/powerpoint/2010/main" val="2305114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989667"/>
            <a:ext cx="5398295" cy="2421464"/>
          </a:xfrm>
        </p:spPr>
        <p:txBody>
          <a:bodyPr>
            <a:normAutofit/>
          </a:bodyPr>
          <a:lstStyle/>
          <a:p>
            <a:r>
              <a:rPr lang="en-US" sz="2800" dirty="0"/>
              <a:t>Where the wild things are</a:t>
            </a:r>
          </a:p>
        </p:txBody>
      </p:sp>
      <p:sp>
        <p:nvSpPr>
          <p:cNvPr id="3" name="Subtitle 2"/>
          <p:cNvSpPr>
            <a:spLocks noGrp="1"/>
          </p:cNvSpPr>
          <p:nvPr>
            <p:ph type="subTitle" idx="1"/>
          </p:nvPr>
        </p:nvSpPr>
        <p:spPr>
          <a:xfrm>
            <a:off x="1524000" y="6019800"/>
            <a:ext cx="6744586" cy="1405467"/>
          </a:xfrm>
        </p:spPr>
        <p:txBody>
          <a:bodyPr/>
          <a:lstStyle/>
          <a:p>
            <a:r>
              <a:rPr lang="en-US" sz="1200" dirty="0">
                <a:hlinkClick r:id="rId2"/>
              </a:rPr>
              <a:t>http://</a:t>
            </a:r>
            <a:r>
              <a:rPr lang="en-US" sz="1200" dirty="0" smtClean="0">
                <a:hlinkClick r:id="rId2"/>
              </a:rPr>
              <a:t>www.traileraddict.com/trailer/where-the-wild-things-are/feature-trailer</a:t>
            </a:r>
            <a:endParaRPr lang="en-US" sz="1200" dirty="0" smtClean="0"/>
          </a:p>
          <a:p>
            <a:endParaRPr lang="en-US" sz="1200" dirty="0"/>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838200"/>
            <a:ext cx="17557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00399"/>
            <a:ext cx="1963737"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24200" y="5105400"/>
            <a:ext cx="184731" cy="369332"/>
          </a:xfrm>
          <a:prstGeom prst="rect">
            <a:avLst/>
          </a:prstGeom>
          <a:noFill/>
        </p:spPr>
        <p:txBody>
          <a:bodyPr wrap="none" rtlCol="0">
            <a:spAutoFit/>
          </a:bodyPr>
          <a:lstStyle/>
          <a:p>
            <a:endParaRPr lang="en-US" dirty="0">
              <a:solidFill>
                <a:prstClr val="white"/>
              </a:solidFill>
            </a:endParaRPr>
          </a:p>
        </p:txBody>
      </p:sp>
    </p:spTree>
    <p:extLst>
      <p:ext uri="{BB962C8B-B14F-4D97-AF65-F5344CB8AC3E}">
        <p14:creationId xmlns:p14="http://schemas.microsoft.com/office/powerpoint/2010/main" val="1545092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52400"/>
            <a:ext cx="7498080" cy="1143000"/>
          </a:xfrm>
        </p:spPr>
        <p:txBody>
          <a:bodyPr>
            <a:normAutofit/>
          </a:bodyPr>
          <a:lstStyle/>
          <a:p>
            <a:r>
              <a:rPr lang="en-US" sz="2800" dirty="0" smtClean="0"/>
              <a:t>For more information  | class one:</a:t>
            </a:r>
            <a:endParaRPr lang="en-US" sz="2800" dirty="0"/>
          </a:p>
        </p:txBody>
      </p:sp>
      <p:sp>
        <p:nvSpPr>
          <p:cNvPr id="4" name="Content Placeholder 3"/>
          <p:cNvSpPr>
            <a:spLocks noGrp="1"/>
          </p:cNvSpPr>
          <p:nvPr>
            <p:ph idx="1"/>
          </p:nvPr>
        </p:nvSpPr>
        <p:spPr>
          <a:xfrm>
            <a:off x="1219200" y="838200"/>
            <a:ext cx="7696200" cy="5715000"/>
          </a:xfrm>
        </p:spPr>
        <p:txBody>
          <a:bodyPr>
            <a:normAutofit fontScale="92500" lnSpcReduction="10000"/>
          </a:bodyPr>
          <a:lstStyle/>
          <a:p>
            <a:pPr marL="82296" indent="0">
              <a:buNone/>
            </a:pPr>
            <a:r>
              <a:rPr lang="en-US" sz="1200" dirty="0" smtClean="0"/>
              <a:t>Rene Descartes </a:t>
            </a:r>
            <a:r>
              <a:rPr lang="en-US" sz="1200" dirty="0"/>
              <a:t>three dreams</a:t>
            </a:r>
            <a:r>
              <a:rPr lang="en-US" sz="1200" dirty="0" smtClean="0"/>
              <a:t>: </a:t>
            </a:r>
          </a:p>
          <a:p>
            <a:pPr marL="82296" indent="0">
              <a:buNone/>
            </a:pPr>
            <a:r>
              <a:rPr lang="en-US" sz="1200" dirty="0" smtClean="0">
                <a:hlinkClick r:id="rId2"/>
              </a:rPr>
              <a:t>https</a:t>
            </a:r>
            <a:r>
              <a:rPr lang="en-US" sz="1200" dirty="0">
                <a:hlinkClick r:id="rId2"/>
              </a:rPr>
              <a:t>://marilynkaydennis.wordpress.com/2010/08/25/the-three-dreams-of-rene-descartes</a:t>
            </a:r>
            <a:r>
              <a:rPr lang="en-US" sz="1200" dirty="0" smtClean="0">
                <a:hlinkClick r:id="rId2"/>
              </a:rPr>
              <a:t>/</a:t>
            </a:r>
            <a:endParaRPr lang="en-US" sz="1200" dirty="0" smtClean="0"/>
          </a:p>
          <a:p>
            <a:pPr marL="82296" indent="0">
              <a:buNone/>
            </a:pPr>
            <a:endParaRPr lang="en-US" sz="1200" dirty="0"/>
          </a:p>
          <a:p>
            <a:pPr marL="82296" indent="0">
              <a:buNone/>
            </a:pPr>
            <a:r>
              <a:rPr lang="en-US" sz="1200" b="1" dirty="0" smtClean="0"/>
              <a:t>Dr. </a:t>
            </a:r>
            <a:r>
              <a:rPr lang="en-US" sz="1200" b="1" dirty="0" err="1" smtClean="0"/>
              <a:t>Gazziniga</a:t>
            </a:r>
            <a:r>
              <a:rPr lang="en-US" sz="1200" b="1" dirty="0" smtClean="0"/>
              <a:t>: Split </a:t>
            </a:r>
            <a:r>
              <a:rPr lang="en-US" sz="1200" b="1" dirty="0"/>
              <a:t>brain </a:t>
            </a:r>
            <a:r>
              <a:rPr lang="en-US" sz="1200" b="1" dirty="0" smtClean="0"/>
              <a:t>research</a:t>
            </a:r>
          </a:p>
          <a:p>
            <a:pPr marL="82296" indent="0">
              <a:buNone/>
            </a:pPr>
            <a:r>
              <a:rPr lang="en-US" sz="1200" dirty="0" smtClean="0">
                <a:hlinkClick r:id="rId3"/>
              </a:rPr>
              <a:t>http</a:t>
            </a:r>
            <a:r>
              <a:rPr lang="en-US" sz="1200" dirty="0">
                <a:hlinkClick r:id="rId3"/>
              </a:rPr>
              <a:t>://www.informationphilosopher.com/solutions/scientists/gazzaniga</a:t>
            </a:r>
            <a:r>
              <a:rPr lang="en-US" sz="1200" dirty="0" smtClean="0">
                <a:hlinkClick r:id="rId3"/>
              </a:rPr>
              <a:t>/</a:t>
            </a:r>
            <a:endParaRPr lang="en-US" sz="1200" dirty="0" smtClean="0"/>
          </a:p>
          <a:p>
            <a:pPr marL="82296" indent="0">
              <a:buNone/>
            </a:pPr>
            <a:r>
              <a:rPr lang="en-US" sz="1200" b="1" dirty="0"/>
              <a:t> </a:t>
            </a:r>
            <a:endParaRPr lang="en-US" sz="1200" b="1" dirty="0" smtClean="0"/>
          </a:p>
          <a:p>
            <a:pPr marL="82296" indent="0">
              <a:buNone/>
            </a:pPr>
            <a:r>
              <a:rPr lang="en-US" sz="1200" b="1" dirty="0" smtClean="0"/>
              <a:t>Dr. </a:t>
            </a:r>
            <a:r>
              <a:rPr lang="en-US" sz="1200" b="1" dirty="0" err="1" smtClean="0"/>
              <a:t>Gazzinga</a:t>
            </a:r>
            <a:r>
              <a:rPr lang="en-US" sz="1200" b="1" dirty="0" smtClean="0"/>
              <a:t> and Alan </a:t>
            </a:r>
            <a:r>
              <a:rPr lang="en-US" sz="1200" b="1" dirty="0" err="1" smtClean="0"/>
              <a:t>Alda</a:t>
            </a:r>
            <a:r>
              <a:rPr lang="en-US" sz="1200" b="1" dirty="0" smtClean="0"/>
              <a:t>   -Brains work independently</a:t>
            </a:r>
          </a:p>
          <a:p>
            <a:pPr marL="82296" indent="0">
              <a:buNone/>
            </a:pPr>
            <a:r>
              <a:rPr lang="en-US" sz="1200" b="1" dirty="0">
                <a:hlinkClick r:id="rId4"/>
              </a:rPr>
              <a:t>https://</a:t>
            </a:r>
            <a:r>
              <a:rPr lang="en-US" sz="1200" b="1" dirty="0" smtClean="0">
                <a:hlinkClick r:id="rId4"/>
              </a:rPr>
              <a:t>www.youtube.com/watch?v=lfGwsAdS9Dc</a:t>
            </a:r>
            <a:endParaRPr lang="en-US" sz="1200" b="1" dirty="0" smtClean="0"/>
          </a:p>
          <a:p>
            <a:pPr marL="82296" indent="0">
              <a:buNone/>
            </a:pPr>
            <a:endParaRPr lang="en-US" sz="1200" dirty="0"/>
          </a:p>
          <a:p>
            <a:pPr marL="82296" indent="0">
              <a:buNone/>
            </a:pPr>
            <a:r>
              <a:rPr lang="en-US" sz="1200" b="1" dirty="0"/>
              <a:t>The Interpreter Within: </a:t>
            </a:r>
            <a:r>
              <a:rPr lang="en-US" sz="1200" b="1" dirty="0" smtClean="0"/>
              <a:t> The </a:t>
            </a:r>
            <a:r>
              <a:rPr lang="en-US" sz="1200" b="1" dirty="0"/>
              <a:t>Glue of Conscious </a:t>
            </a:r>
            <a:r>
              <a:rPr lang="en-US" sz="1200" b="1" dirty="0" smtClean="0"/>
              <a:t>Experience</a:t>
            </a:r>
            <a:endParaRPr lang="en-US" sz="1200" b="1" dirty="0"/>
          </a:p>
          <a:p>
            <a:pPr marL="82296" indent="0">
              <a:buNone/>
            </a:pPr>
            <a:r>
              <a:rPr lang="en-US" sz="1200" dirty="0" smtClean="0">
                <a:hlinkClick r:id="rId5"/>
              </a:rPr>
              <a:t>http</a:t>
            </a:r>
            <a:r>
              <a:rPr lang="en-US" sz="1200" dirty="0">
                <a:hlinkClick r:id="rId5"/>
              </a:rPr>
              <a:t>://</a:t>
            </a:r>
            <a:r>
              <a:rPr lang="en-US" sz="1200" dirty="0" smtClean="0">
                <a:hlinkClick r:id="rId5"/>
              </a:rPr>
              <a:t>www.dana.org/Cerebrum/Default.aspx?id=39343</a:t>
            </a:r>
            <a:endParaRPr lang="en-US" sz="1200" dirty="0" smtClean="0"/>
          </a:p>
          <a:p>
            <a:pPr marL="82296" indent="0">
              <a:buNone/>
            </a:pPr>
            <a:endParaRPr lang="en-US" sz="1200" dirty="0" smtClean="0"/>
          </a:p>
          <a:p>
            <a:pPr marL="82296" indent="0">
              <a:buNone/>
            </a:pPr>
            <a:r>
              <a:rPr lang="en-US" sz="1200" b="1" dirty="0"/>
              <a:t>Coma Patients</a:t>
            </a:r>
            <a:r>
              <a:rPr lang="en-US" sz="1200" dirty="0" smtClean="0"/>
              <a:t>: </a:t>
            </a:r>
            <a:r>
              <a:rPr lang="en-US" sz="1200" dirty="0" smtClean="0">
                <a:hlinkClick r:id="rId6"/>
              </a:rPr>
              <a:t>http</a:t>
            </a:r>
            <a:r>
              <a:rPr lang="en-US" sz="1200" dirty="0">
                <a:hlinkClick r:id="rId6"/>
              </a:rPr>
              <a:t>://</a:t>
            </a:r>
            <a:r>
              <a:rPr lang="en-US" sz="1200" dirty="0" smtClean="0">
                <a:hlinkClick r:id="rId6"/>
              </a:rPr>
              <a:t>www.medpagetoday.com/Neurology/HeadTrauma/40947</a:t>
            </a:r>
            <a:endParaRPr lang="en-US" sz="1200" dirty="0" smtClean="0"/>
          </a:p>
          <a:p>
            <a:pPr marL="82296" indent="0">
              <a:buNone/>
            </a:pPr>
            <a:endParaRPr lang="en-US" sz="1200" dirty="0" smtClean="0"/>
          </a:p>
          <a:p>
            <a:pPr marL="82296" indent="0">
              <a:buNone/>
            </a:pPr>
            <a:r>
              <a:rPr lang="en-US" sz="1200" b="1" dirty="0" smtClean="0"/>
              <a:t>See Monkey, See </a:t>
            </a:r>
            <a:r>
              <a:rPr lang="en-US" sz="1200" b="1" dirty="0"/>
              <a:t>monkey Do</a:t>
            </a:r>
            <a:r>
              <a:rPr lang="en-US" sz="1200" b="1" dirty="0" smtClean="0"/>
              <a:t>:  Mirror Neuron Research</a:t>
            </a:r>
          </a:p>
          <a:p>
            <a:pPr marL="82296" indent="0">
              <a:buNone/>
            </a:pPr>
            <a:r>
              <a:rPr lang="en-US" sz="1200" dirty="0" smtClean="0">
                <a:hlinkClick r:id="rId7"/>
              </a:rPr>
              <a:t>http</a:t>
            </a:r>
            <a:r>
              <a:rPr lang="en-US" sz="1200" dirty="0">
                <a:hlinkClick r:id="rId7"/>
              </a:rPr>
              <a:t>://</a:t>
            </a:r>
            <a:r>
              <a:rPr lang="en-US" sz="1200" dirty="0" smtClean="0">
                <a:hlinkClick r:id="rId7"/>
              </a:rPr>
              <a:t>www.psychologicalscience.org/index.php/news/releases/monkey-see-monkey-do-the-role-of-mirror-neurons-in-human-behavior.html</a:t>
            </a:r>
            <a:endParaRPr lang="en-US" sz="1200" dirty="0" smtClean="0"/>
          </a:p>
          <a:p>
            <a:pPr lvl="0">
              <a:buClr>
                <a:srgbClr val="629DD1"/>
              </a:buClr>
              <a:buNone/>
            </a:pPr>
            <a:r>
              <a:rPr lang="en-US" sz="1200" b="1" dirty="0">
                <a:solidFill>
                  <a:srgbClr val="002060"/>
                </a:solidFill>
              </a:rPr>
              <a:t>See Monkey,  See Monkey Do</a:t>
            </a:r>
          </a:p>
          <a:p>
            <a:pPr lvl="0">
              <a:buClr>
                <a:srgbClr val="629DD1"/>
              </a:buClr>
              <a:buNone/>
            </a:pPr>
            <a:r>
              <a:rPr lang="en-US" sz="1200" dirty="0">
                <a:solidFill>
                  <a:srgbClr val="66CCFF"/>
                </a:solidFill>
                <a:hlinkClick r:id="rId8"/>
              </a:rPr>
              <a:t>http://www.pbs.org/wgbh/nova/education/body/mirror-neurons.html</a:t>
            </a:r>
            <a:endParaRPr lang="en-US" sz="1200" dirty="0">
              <a:solidFill>
                <a:srgbClr val="66CCFF"/>
              </a:solidFill>
            </a:endParaRPr>
          </a:p>
          <a:p>
            <a:pPr lvl="0">
              <a:buClr>
                <a:srgbClr val="629DD1"/>
              </a:buClr>
              <a:buNone/>
            </a:pPr>
            <a:r>
              <a:rPr lang="en-US" sz="1200" b="1" dirty="0">
                <a:solidFill>
                  <a:srgbClr val="002060"/>
                </a:solidFill>
              </a:rPr>
              <a:t>Mirror Neurons and Intention</a:t>
            </a:r>
          </a:p>
          <a:p>
            <a:pPr lvl="0">
              <a:buClr>
                <a:srgbClr val="629DD1"/>
              </a:buClr>
              <a:buNone/>
            </a:pPr>
            <a:r>
              <a:rPr lang="en-US" sz="1200" dirty="0">
                <a:solidFill>
                  <a:prstClr val="black"/>
                </a:solidFill>
                <a:hlinkClick r:id="rId9"/>
              </a:rPr>
              <a:t>http://www.youtube.com/watch?v=Tq1-ZxV9Dc4</a:t>
            </a:r>
            <a:endParaRPr lang="en-US" sz="1200" dirty="0">
              <a:solidFill>
                <a:prstClr val="black"/>
              </a:solidFill>
            </a:endParaRPr>
          </a:p>
          <a:p>
            <a:pPr lvl="0">
              <a:buClr>
                <a:srgbClr val="629DD1"/>
              </a:buClr>
              <a:buNone/>
            </a:pPr>
            <a:r>
              <a:rPr lang="en-US" sz="1600" dirty="0">
                <a:solidFill>
                  <a:prstClr val="black"/>
                </a:solidFill>
              </a:rPr>
              <a:t>&gt;&gt;&gt; Did he prime me to want water,  or were my mirror neurons imitating him?</a:t>
            </a:r>
            <a:endParaRPr lang="en-US" sz="1400" dirty="0">
              <a:solidFill>
                <a:srgbClr val="242852">
                  <a:lumMod val="60000"/>
                  <a:lumOff val="40000"/>
                </a:srgbClr>
              </a:solidFill>
            </a:endParaRPr>
          </a:p>
          <a:p>
            <a:pPr lvl="0">
              <a:buClr>
                <a:srgbClr val="629DD1"/>
              </a:buClr>
              <a:buNone/>
            </a:pPr>
            <a:r>
              <a:rPr lang="en-US" sz="1400" dirty="0">
                <a:solidFill>
                  <a:srgbClr val="242852">
                    <a:lumMod val="60000"/>
                    <a:lumOff val="40000"/>
                  </a:srgbClr>
                </a:solidFill>
              </a:rPr>
              <a:t>Podcasters, Stuff You Should Know explain mirror neurons:  </a:t>
            </a:r>
          </a:p>
          <a:p>
            <a:pPr lvl="0">
              <a:buClr>
                <a:srgbClr val="629DD1"/>
              </a:buClr>
              <a:buNone/>
            </a:pPr>
            <a:r>
              <a:rPr lang="en-US" sz="1000" dirty="0">
                <a:solidFill>
                  <a:prstClr val="black"/>
                </a:solidFill>
                <a:hlinkClick r:id="rId10"/>
              </a:rPr>
              <a:t>http://science.discovery.com/tv-shows/stuff-you-should-know/videos/stuff-you-should-know-mirror-neurons.htm</a:t>
            </a:r>
            <a:endParaRPr lang="en-US" sz="1000" dirty="0">
              <a:solidFill>
                <a:prstClr val="black"/>
              </a:solidFill>
            </a:endParaRPr>
          </a:p>
          <a:p>
            <a:pPr marL="82296" indent="0">
              <a:buNone/>
            </a:pPr>
            <a:endParaRPr lang="en-US" sz="1200" dirty="0" smtClean="0"/>
          </a:p>
          <a:p>
            <a:pPr marL="82296" indent="0">
              <a:buNone/>
            </a:pPr>
            <a:endParaRPr lang="en-US" sz="1600" dirty="0" smtClean="0"/>
          </a:p>
          <a:p>
            <a:pPr marL="82296" indent="0">
              <a:buNone/>
            </a:pPr>
            <a:endParaRPr lang="en-US" sz="1600" dirty="0"/>
          </a:p>
          <a:p>
            <a:pPr marL="82296" indent="0">
              <a:buNone/>
            </a:pPr>
            <a:endParaRPr lang="en-US" sz="1600" dirty="0" smtClean="0"/>
          </a:p>
          <a:p>
            <a:pPr marL="82296" indent="0">
              <a:buNone/>
            </a:pPr>
            <a:endParaRPr lang="en-US" sz="1600" dirty="0"/>
          </a:p>
          <a:p>
            <a:pPr marL="82296" indent="0">
              <a:buNone/>
            </a:pPr>
            <a:endParaRPr lang="en-US" sz="1600" dirty="0" smtClean="0"/>
          </a:p>
          <a:p>
            <a:pPr marL="82296" indent="0">
              <a:buNone/>
            </a:pPr>
            <a:endParaRPr lang="en-US" sz="1600" dirty="0" smtClean="0"/>
          </a:p>
          <a:p>
            <a:pPr marL="82296" indent="0">
              <a:buNone/>
            </a:pPr>
            <a:endParaRPr lang="en-US" sz="1400" dirty="0"/>
          </a:p>
          <a:p>
            <a:pPr marL="82296" lvl="0" indent="0">
              <a:buClr>
                <a:srgbClr val="629DD1"/>
              </a:buClr>
              <a:buNone/>
            </a:pPr>
            <a:endParaRPr lang="en-US" dirty="0">
              <a:solidFill>
                <a:prstClr val="black"/>
              </a:solidFill>
            </a:endParaRPr>
          </a:p>
          <a:p>
            <a:pPr marL="82296" indent="0">
              <a:buNone/>
            </a:pPr>
            <a:endParaRPr lang="en-US" dirty="0" smtClean="0"/>
          </a:p>
          <a:p>
            <a:pPr marL="82296" indent="0">
              <a:buNone/>
            </a:pPr>
            <a:endParaRPr lang="en-US" dirty="0"/>
          </a:p>
        </p:txBody>
      </p:sp>
    </p:spTree>
    <p:extLst>
      <p:ext uri="{BB962C8B-B14F-4D97-AF65-F5344CB8AC3E}">
        <p14:creationId xmlns:p14="http://schemas.microsoft.com/office/powerpoint/2010/main" val="29239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think-therefore-I-am-Descartes.jpg"/>
          <p:cNvPicPr>
            <a:picLocks noChangeAspect="1"/>
          </p:cNvPicPr>
          <p:nvPr/>
        </p:nvPicPr>
        <p:blipFill>
          <a:blip r:embed="rId3" cstate="print"/>
          <a:stretch>
            <a:fillRect/>
          </a:stretch>
        </p:blipFill>
        <p:spPr>
          <a:xfrm>
            <a:off x="3810000" y="304800"/>
            <a:ext cx="4419600" cy="2651760"/>
          </a:xfrm>
          <a:prstGeom prst="rect">
            <a:avLst/>
          </a:prstGeom>
        </p:spPr>
      </p:pic>
      <p:pic>
        <p:nvPicPr>
          <p:cNvPr id="10" name="Picture 9" descr="220px-Paul_McCartney_on_stage_in_Prague.jpg"/>
          <p:cNvPicPr>
            <a:picLocks noChangeAspect="1"/>
          </p:cNvPicPr>
          <p:nvPr/>
        </p:nvPicPr>
        <p:blipFill>
          <a:blip r:embed="rId4" cstate="print"/>
          <a:stretch>
            <a:fillRect/>
          </a:stretch>
        </p:blipFill>
        <p:spPr>
          <a:xfrm>
            <a:off x="1295400" y="152400"/>
            <a:ext cx="2583132" cy="3733800"/>
          </a:xfrm>
          <a:prstGeom prst="rect">
            <a:avLst/>
          </a:prstGeom>
        </p:spPr>
      </p:pic>
      <p:pic>
        <p:nvPicPr>
          <p:cNvPr id="5" name="Picture 4" descr="default_004.jpg"/>
          <p:cNvPicPr>
            <a:picLocks noChangeAspect="1"/>
          </p:cNvPicPr>
          <p:nvPr/>
        </p:nvPicPr>
        <p:blipFill>
          <a:blip r:embed="rId5" cstate="print"/>
          <a:srcRect r="10000"/>
          <a:stretch>
            <a:fillRect/>
          </a:stretch>
        </p:blipFill>
        <p:spPr>
          <a:xfrm>
            <a:off x="6143601" y="4114800"/>
            <a:ext cx="2883492" cy="2402910"/>
          </a:xfrm>
          <a:prstGeom prst="rect">
            <a:avLst/>
          </a:prstGeom>
        </p:spPr>
      </p:pic>
      <p:pic>
        <p:nvPicPr>
          <p:cNvPr id="7" name="Picture 6" descr="Robert_Louis_Stevenson_by_Sargent-300x281.jpg"/>
          <p:cNvPicPr>
            <a:picLocks noChangeAspect="1"/>
          </p:cNvPicPr>
          <p:nvPr/>
        </p:nvPicPr>
        <p:blipFill>
          <a:blip r:embed="rId6" cstate="print"/>
          <a:srcRect l="16000" b="8541"/>
          <a:stretch>
            <a:fillRect/>
          </a:stretch>
        </p:blipFill>
        <p:spPr>
          <a:xfrm>
            <a:off x="304800" y="3421975"/>
            <a:ext cx="3280127" cy="3345175"/>
          </a:xfrm>
          <a:prstGeom prst="rect">
            <a:avLst/>
          </a:prstGeom>
        </p:spPr>
      </p:pic>
      <p:sp>
        <p:nvSpPr>
          <p:cNvPr id="13" name="TextBox 12"/>
          <p:cNvSpPr txBox="1"/>
          <p:nvPr/>
        </p:nvSpPr>
        <p:spPr>
          <a:xfrm>
            <a:off x="6248400" y="3352800"/>
            <a:ext cx="2209800" cy="369332"/>
          </a:xfrm>
          <a:prstGeom prst="rect">
            <a:avLst/>
          </a:prstGeom>
          <a:noFill/>
        </p:spPr>
        <p:txBody>
          <a:bodyPr wrap="square" rtlCol="0">
            <a:spAutoFit/>
          </a:bodyPr>
          <a:lstStyle/>
          <a:p>
            <a:r>
              <a:rPr lang="en-US" dirty="0">
                <a:solidFill>
                  <a:prstClr val="black"/>
                </a:solidFill>
              </a:rPr>
              <a:t> </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675803"/>
            <a:ext cx="3030287" cy="3950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81173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362476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ctrTitle"/>
          </p:nvPr>
        </p:nvSpPr>
        <p:spPr>
          <a:xfrm>
            <a:off x="3200400" y="1905000"/>
            <a:ext cx="5398295" cy="2421464"/>
          </a:xfrm>
        </p:spPr>
        <p:txBody>
          <a:bodyPr>
            <a:normAutofit/>
          </a:bodyPr>
          <a:lstStyle/>
          <a:p>
            <a:r>
              <a:rPr lang="en-US" sz="2800" b="1" dirty="0" smtClean="0">
                <a:latin typeface="Microsoft YaHei UI Light" panose="020B0502040204020203" pitchFamily="34" charset="-122"/>
                <a:ea typeface="Microsoft YaHei UI Light" panose="020B0502040204020203" pitchFamily="34" charset="-122"/>
              </a:rPr>
              <a:t>Sir Arthur tansley</a:t>
            </a:r>
            <a:endParaRPr lang="en-US" sz="2800" b="1" dirty="0">
              <a:latin typeface="Microsoft YaHei UI Light" panose="020B0502040204020203" pitchFamily="34" charset="-122"/>
              <a:ea typeface="Microsoft YaHei UI Light" panose="020B0502040204020203" pitchFamily="34" charset="-122"/>
            </a:endParaRPr>
          </a:p>
        </p:txBody>
      </p:sp>
      <p:sp>
        <p:nvSpPr>
          <p:cNvPr id="8" name="Text Placeholder 7"/>
          <p:cNvSpPr>
            <a:spLocks noGrp="1"/>
          </p:cNvSpPr>
          <p:nvPr>
            <p:ph type="subTitle" idx="1"/>
          </p:nvPr>
        </p:nvSpPr>
        <p:spPr>
          <a:xfrm>
            <a:off x="533400" y="4724400"/>
            <a:ext cx="8229600" cy="762000"/>
          </a:xfrm>
        </p:spPr>
        <p:txBody>
          <a:bodyPr>
            <a:normAutofit fontScale="70000" lnSpcReduction="20000"/>
          </a:bodyPr>
          <a:lstStyle/>
          <a:p>
            <a:pPr lvl="0" defTabSz="914400">
              <a:spcAft>
                <a:spcPts val="0"/>
              </a:spcAft>
              <a:buClrTx/>
              <a:buSzTx/>
            </a:pPr>
            <a:r>
              <a:rPr lang="en-US" sz="2900" dirty="0" smtClean="0">
                <a:solidFill>
                  <a:schemeClr val="tx2">
                    <a:lumMod val="75000"/>
                  </a:schemeClr>
                </a:solidFill>
                <a:latin typeface="Gill Sans MT"/>
              </a:rPr>
              <a:t>A BOTONIST, who later </a:t>
            </a:r>
            <a:r>
              <a:rPr lang="en-US" sz="2900" dirty="0">
                <a:solidFill>
                  <a:schemeClr val="tx2">
                    <a:lumMod val="75000"/>
                  </a:schemeClr>
                </a:solidFill>
                <a:latin typeface="Gill Sans MT"/>
              </a:rPr>
              <a:t>became a </a:t>
            </a:r>
            <a:r>
              <a:rPr lang="en-US" sz="2900" dirty="0" smtClean="0">
                <a:solidFill>
                  <a:schemeClr val="tx2">
                    <a:lumMod val="75000"/>
                  </a:schemeClr>
                </a:solidFill>
                <a:latin typeface="Gill Sans MT"/>
              </a:rPr>
              <a:t>psychologist</a:t>
            </a:r>
            <a:endParaRPr lang="en-US" sz="2900" dirty="0">
              <a:solidFill>
                <a:schemeClr val="tx2">
                  <a:lumMod val="75000"/>
                </a:schemeClr>
              </a:solidFill>
              <a:latin typeface="Gill Sans MT"/>
            </a:endParaRPr>
          </a:p>
          <a:p>
            <a:pPr lvl="0" defTabSz="914400">
              <a:spcAft>
                <a:spcPts val="0"/>
              </a:spcAft>
              <a:buClrTx/>
              <a:buSzTx/>
            </a:pPr>
            <a:r>
              <a:rPr lang="en-US" sz="2900" dirty="0">
                <a:solidFill>
                  <a:schemeClr val="tx2">
                    <a:lumMod val="75000"/>
                  </a:schemeClr>
                </a:solidFill>
                <a:latin typeface="Gill Sans MT"/>
              </a:rPr>
              <a:t>      famous for the idea that ecosystems are self-organizing</a:t>
            </a:r>
          </a:p>
          <a:p>
            <a:endParaRPr lang="en-US" dirty="0"/>
          </a:p>
        </p:txBody>
      </p:sp>
    </p:spTree>
    <p:extLst>
      <p:ext uri="{BB962C8B-B14F-4D97-AF65-F5344CB8AC3E}">
        <p14:creationId xmlns:p14="http://schemas.microsoft.com/office/powerpoint/2010/main" val="3680933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3000">
              <a:srgbClr val="9999FF"/>
            </a:gs>
            <a:gs pos="55000">
              <a:srgbClr val="2E6792"/>
            </a:gs>
            <a:gs pos="71001">
              <a:srgbClr val="3333CC"/>
            </a:gs>
            <a:gs pos="81000">
              <a:srgbClr val="1170FF"/>
            </a:gs>
            <a:gs pos="100000">
              <a:srgbClr val="006699"/>
            </a:gs>
          </a:gsLst>
          <a:lin ang="1200000" scaled="0"/>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lstStyle/>
          <a:p>
            <a:r>
              <a:rPr lang="en-US" dirty="0" smtClean="0"/>
              <a:t>Are you </a:t>
            </a:r>
            <a:r>
              <a:rPr lang="en-US" smtClean="0"/>
              <a:t>a dreamer?</a:t>
            </a:r>
            <a:endParaRPr lang="en-US" dirty="0"/>
          </a:p>
        </p:txBody>
      </p:sp>
      <p:sp>
        <p:nvSpPr>
          <p:cNvPr id="3" name="Rectangle 2"/>
          <p:cNvSpPr/>
          <p:nvPr/>
        </p:nvSpPr>
        <p:spPr>
          <a:xfrm>
            <a:off x="1600200" y="5638800"/>
            <a:ext cx="4526175" cy="646331"/>
          </a:xfrm>
          <a:prstGeom prst="rect">
            <a:avLst/>
          </a:prstGeom>
        </p:spPr>
        <p:txBody>
          <a:bodyPr wrap="none">
            <a:spAutoFit/>
          </a:bodyPr>
          <a:lstStyle/>
          <a:p>
            <a:r>
              <a:rPr lang="en-US" dirty="0" smtClean="0">
                <a:solidFill>
                  <a:prstClr val="black"/>
                </a:solidFill>
                <a:hlinkClick r:id="rId2"/>
              </a:rPr>
              <a:t>http://www.youtube.com/watch?v=9yJE1iiO0qI</a:t>
            </a:r>
            <a:endParaRPr lang="en-US" dirty="0" smtClean="0">
              <a:solidFill>
                <a:prstClr val="black"/>
              </a:solidFill>
            </a:endParaRPr>
          </a:p>
          <a:p>
            <a:endParaRPr lang="en-US" dirty="0">
              <a:solidFill>
                <a:prstClr val="black"/>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3938892" cy="276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567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3819525" cy="511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90763"/>
            <a:ext cx="3667125" cy="417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482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28600"/>
            <a:ext cx="8229600" cy="1066800"/>
          </a:xfrm>
        </p:spPr>
        <p:txBody>
          <a:bodyPr>
            <a:noAutofit/>
          </a:bodyPr>
          <a:lstStyle/>
          <a:p>
            <a:r>
              <a:rPr lang="en-US" sz="2400" b="1" cap="small" dirty="0" smtClean="0">
                <a:latin typeface="Perpetua Titling MT" panose="02020502060505020804" pitchFamily="18" charset="0"/>
              </a:rPr>
              <a:t>Marc Chagall</a:t>
            </a:r>
            <a:br>
              <a:rPr lang="en-US" sz="2400" b="1" cap="small" dirty="0" smtClean="0">
                <a:latin typeface="Perpetua Titling MT" panose="02020502060505020804" pitchFamily="18" charset="0"/>
              </a:rPr>
            </a:br>
            <a:r>
              <a:rPr lang="en-US" sz="2400" b="1" cap="small" dirty="0" smtClean="0">
                <a:latin typeface="Perpetua Titling MT" panose="02020502060505020804" pitchFamily="18" charset="0"/>
              </a:rPr>
              <a:t>Cow with a Parasol</a:t>
            </a:r>
            <a:endParaRPr lang="en-US" sz="2400" b="1" cap="small" dirty="0">
              <a:latin typeface="Perpetua Titling MT" panose="02020502060505020804" pitchFamily="18" charset="0"/>
            </a:endParaRPr>
          </a:p>
        </p:txBody>
      </p:sp>
      <p:pic>
        <p:nvPicPr>
          <p:cNvPr id="7" name="Content Placeholder 6" descr="cow w umbrella.jpeg"/>
          <p:cNvPicPr>
            <a:picLocks noGrp="1" noChangeAspect="1"/>
          </p:cNvPicPr>
          <p:nvPr>
            <p:ph idx="4294967295"/>
          </p:nvPr>
        </p:nvPicPr>
        <p:blipFill>
          <a:blip r:embed="rId2" cstate="print"/>
          <a:stretch>
            <a:fillRect/>
          </a:stretch>
        </p:blipFill>
        <p:spPr>
          <a:xfrm>
            <a:off x="228600" y="1843345"/>
            <a:ext cx="5334000" cy="4445000"/>
          </a:xfrm>
        </p:spPr>
      </p:pic>
      <p:sp>
        <p:nvSpPr>
          <p:cNvPr id="4" name="TextBox 3"/>
          <p:cNvSpPr txBox="1"/>
          <p:nvPr/>
        </p:nvSpPr>
        <p:spPr>
          <a:xfrm>
            <a:off x="5747085" y="3733800"/>
            <a:ext cx="3429000" cy="2554545"/>
          </a:xfrm>
          <a:prstGeom prst="rect">
            <a:avLst/>
          </a:prstGeom>
          <a:noFill/>
        </p:spPr>
        <p:txBody>
          <a:bodyPr wrap="square" rtlCol="0">
            <a:spAutoFit/>
          </a:bodyPr>
          <a:lstStyle/>
          <a:p>
            <a:r>
              <a:rPr lang="en-US" sz="2000" dirty="0">
                <a:solidFill>
                  <a:prstClr val="white"/>
                </a:solidFill>
              </a:rPr>
              <a:t>Cows have different meanings to different people, in different cultures. </a:t>
            </a:r>
          </a:p>
          <a:p>
            <a:endParaRPr lang="en-US" sz="2000" dirty="0">
              <a:solidFill>
                <a:prstClr val="white"/>
              </a:solidFill>
            </a:endParaRPr>
          </a:p>
          <a:p>
            <a:r>
              <a:rPr lang="en-US" sz="2000" dirty="0">
                <a:solidFill>
                  <a:prstClr val="white"/>
                </a:solidFill>
              </a:rPr>
              <a:t>Any image will have a different meaning depending on the dreamer and the context.</a:t>
            </a:r>
          </a:p>
        </p:txBody>
      </p:sp>
    </p:spTree>
    <p:extLst>
      <p:ext uri="{BB962C8B-B14F-4D97-AF65-F5344CB8AC3E}">
        <p14:creationId xmlns:p14="http://schemas.microsoft.com/office/powerpoint/2010/main" val="272034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990600"/>
            <a:ext cx="865257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6172200"/>
            <a:ext cx="7216591" cy="369332"/>
          </a:xfrm>
          <a:prstGeom prst="rect">
            <a:avLst/>
          </a:prstGeom>
          <a:noFill/>
        </p:spPr>
        <p:txBody>
          <a:bodyPr wrap="none" rtlCol="0">
            <a:spAutoFit/>
          </a:bodyPr>
          <a:lstStyle/>
          <a:p>
            <a:r>
              <a:rPr lang="en-US" dirty="0" smtClean="0"/>
              <a:t>Curtain, inspired </a:t>
            </a:r>
            <a:r>
              <a:rPr lang="en-US" dirty="0"/>
              <a:t>b</a:t>
            </a:r>
            <a:r>
              <a:rPr lang="en-US" dirty="0" smtClean="0"/>
              <a:t>y Chagall, for theatre performance of Fiddler on the Roof</a:t>
            </a:r>
            <a:endParaRPr lang="en-US" dirty="0"/>
          </a:p>
        </p:txBody>
      </p:sp>
    </p:spTree>
    <p:extLst>
      <p:ext uri="{BB962C8B-B14F-4D97-AF65-F5344CB8AC3E}">
        <p14:creationId xmlns:p14="http://schemas.microsoft.com/office/powerpoint/2010/main" val="2312406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609600"/>
            <a:ext cx="9144000" cy="2057400"/>
          </a:xfrm>
        </p:spPr>
        <p:txBody>
          <a:bodyPr>
            <a:noAutofit/>
          </a:bodyPr>
          <a:lstStyle/>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400" dirty="0" smtClean="0"/>
              <a:t> </a:t>
            </a:r>
            <a:r>
              <a:rPr lang="en-US" sz="2800" b="1" cap="small" dirty="0" smtClean="0">
                <a:latin typeface="Microsoft YaHei UI Light" panose="020B0502040204020203" pitchFamily="34" charset="-122"/>
                <a:ea typeface="Microsoft YaHei UI Light" panose="020B0502040204020203" pitchFamily="34" charset="-122"/>
              </a:rPr>
              <a:t>Marc Chagall </a:t>
            </a:r>
            <a:r>
              <a:rPr lang="en-US" sz="2400" cap="small" dirty="0" smtClean="0">
                <a:latin typeface="Perpetua Titling MT" panose="02020502060505020804" pitchFamily="18" charset="0"/>
              </a:rPr>
              <a:t/>
            </a:r>
            <a:br>
              <a:rPr lang="en-US" sz="2400" cap="small" dirty="0" smtClean="0">
                <a:latin typeface="Perpetua Titling MT" panose="02020502060505020804" pitchFamily="18" charset="0"/>
              </a:rPr>
            </a:br>
            <a:r>
              <a:rPr lang="en-US" sz="2000" cap="small" dirty="0" smtClean="0">
                <a:latin typeface="+mn-lt"/>
              </a:rPr>
              <a:t>H</a:t>
            </a:r>
            <a:r>
              <a:rPr lang="en-US" sz="2000" b="1" cap="none" dirty="0" smtClean="0">
                <a:latin typeface="+mn-lt"/>
              </a:rPr>
              <a:t>is paintings have a few distinct images  in an unlikely association that would be       bizarre in real life, but typical of images we see in dreams.</a:t>
            </a:r>
            <a:r>
              <a:rPr lang="en-US" sz="2000" b="1" cap="none" dirty="0">
                <a:latin typeface="+mn-lt"/>
              </a:rPr>
              <a:t> </a:t>
            </a:r>
            <a:r>
              <a:rPr lang="en-US" sz="2000" b="1" cap="none" dirty="0" smtClean="0">
                <a:latin typeface="+mn-lt"/>
              </a:rPr>
              <a:t> </a:t>
            </a:r>
            <a:br>
              <a:rPr lang="en-US" sz="2000" b="1" cap="none" dirty="0" smtClean="0">
                <a:latin typeface="+mn-lt"/>
              </a:rPr>
            </a:br>
            <a:r>
              <a:rPr lang="en-US" sz="2000" b="1" cap="none" dirty="0" smtClean="0">
                <a:latin typeface="+mn-lt"/>
              </a:rPr>
              <a:t>His spontaneity and ability to express a dream-world is why his work is so loved </a:t>
            </a:r>
            <a:endParaRPr lang="en-US" sz="2000" b="1" cap="none" dirty="0">
              <a:latin typeface="+mn-lt"/>
            </a:endParaRPr>
          </a:p>
        </p:txBody>
      </p:sp>
      <p:pic>
        <p:nvPicPr>
          <p:cNvPr id="4" name="Content Placeholder 3" descr="Chagall.jpg"/>
          <p:cNvPicPr>
            <a:picLocks noGrp="1" noChangeAspect="1"/>
          </p:cNvPicPr>
          <p:nvPr>
            <p:ph idx="4294967295"/>
          </p:nvPr>
        </p:nvPicPr>
        <p:blipFill>
          <a:blip r:embed="rId2" cstate="print"/>
          <a:stretch>
            <a:fillRect/>
          </a:stretch>
        </p:blipFill>
        <p:spPr>
          <a:xfrm>
            <a:off x="493032" y="1981199"/>
            <a:ext cx="5831568" cy="4257017"/>
          </a:xfrm>
        </p:spPr>
      </p:pic>
      <p:sp>
        <p:nvSpPr>
          <p:cNvPr id="3" name="AutoShape 2" descr="Image result for chagall paintings with a viol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30556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elestia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10.xml><?xml version="1.0" encoding="utf-8"?>
<a:theme xmlns:a="http://schemas.openxmlformats.org/drawingml/2006/main" name="2_Celestial">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11.xml><?xml version="1.0" encoding="utf-8"?>
<a:theme xmlns:a="http://schemas.openxmlformats.org/drawingml/2006/main" name="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2.xml><?xml version="1.0" encoding="utf-8"?>
<a:theme xmlns:a="http://schemas.openxmlformats.org/drawingml/2006/main" name="3_Celestial">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4.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1_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3_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19_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5_Solstic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9966</TotalTime>
  <Words>927</Words>
  <Application>Microsoft Office PowerPoint</Application>
  <PresentationFormat>On-screen Show (4:3)</PresentationFormat>
  <Paragraphs>160</Paragraphs>
  <Slides>28</Slides>
  <Notes>8</Notes>
  <HiddenSlides>0</HiddenSlides>
  <MMClips>0</MMClips>
  <ScaleCrop>false</ScaleCrop>
  <HeadingPairs>
    <vt:vector size="4" baseType="variant">
      <vt:variant>
        <vt:lpstr>Theme</vt:lpstr>
      </vt:variant>
      <vt:variant>
        <vt:i4>12</vt:i4>
      </vt:variant>
      <vt:variant>
        <vt:lpstr>Slide Titles</vt:lpstr>
      </vt:variant>
      <vt:variant>
        <vt:i4>28</vt:i4>
      </vt:variant>
    </vt:vector>
  </HeadingPairs>
  <TitlesOfParts>
    <vt:vector size="40" baseType="lpstr">
      <vt:lpstr>Celestial</vt:lpstr>
      <vt:lpstr>4_Solstice</vt:lpstr>
      <vt:lpstr>1_Celestial</vt:lpstr>
      <vt:lpstr>2_Solstice</vt:lpstr>
      <vt:lpstr>1_Solstice</vt:lpstr>
      <vt:lpstr>3_Solstice</vt:lpstr>
      <vt:lpstr>19_Solstice</vt:lpstr>
      <vt:lpstr>5_Solstice</vt:lpstr>
      <vt:lpstr>Solstice</vt:lpstr>
      <vt:lpstr>2_Celestial</vt:lpstr>
      <vt:lpstr>6_Solstice</vt:lpstr>
      <vt:lpstr>3_Celestial</vt:lpstr>
      <vt:lpstr>Dreams, Dreaming and the Subconscious </vt:lpstr>
      <vt:lpstr>PowerPoint Presentation</vt:lpstr>
      <vt:lpstr>PowerPoint Presentation</vt:lpstr>
      <vt:lpstr>Sir Arthur tansley</vt:lpstr>
      <vt:lpstr>Are you a dreamer?</vt:lpstr>
      <vt:lpstr>PowerPoint Presentation</vt:lpstr>
      <vt:lpstr>Marc Chagall Cow with a Parasol</vt:lpstr>
      <vt:lpstr>PowerPoint Presentation</vt:lpstr>
      <vt:lpstr>     Marc Chagall  His paintings have a few distinct images  in an unlikely association that would be       bizarre in real life, but typical of images we see in dreams.   His spontaneity and ability to express a dream-world is why his work is so loved </vt:lpstr>
      <vt:lpstr>PowerPoint Presentation</vt:lpstr>
      <vt:lpstr>PowerPoint Presentation</vt:lpstr>
      <vt:lpstr>Bistable Perception /Multistable Perception</vt:lpstr>
      <vt:lpstr>  </vt:lpstr>
      <vt:lpstr>    what’s  MISSING  ?         YOUR PERSPECTIVE          of  the  horizon     </vt:lpstr>
      <vt:lpstr>Gestalt</vt:lpstr>
      <vt:lpstr>POP-PSYCHOLOGY     and myths</vt:lpstr>
      <vt:lpstr>PowerPoint Presentation</vt:lpstr>
      <vt:lpstr>The Split-Brain  (Gazzaniga &amp; Sperry at Cal-Tech)</vt:lpstr>
      <vt:lpstr>Split-Brains</vt:lpstr>
      <vt:lpstr>PowerPoint Presentation</vt:lpstr>
      <vt:lpstr>PowerPoint Presentation</vt:lpstr>
      <vt:lpstr>Is it possible to share Thoughts and dreams?</vt:lpstr>
      <vt:lpstr>PowerPoint Presentation</vt:lpstr>
      <vt:lpstr>PowerPoint Presentation</vt:lpstr>
      <vt:lpstr>PowerPoint Presentation</vt:lpstr>
      <vt:lpstr>If a tree falls in your dream,        why does it make a sound?</vt:lpstr>
      <vt:lpstr>Where the wild things are</vt:lpstr>
      <vt:lpstr>For more information  | class one:</vt:lpstr>
    </vt:vector>
  </TitlesOfParts>
  <Company>Salem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CJA</dc:creator>
  <cp:lastModifiedBy>CJA</cp:lastModifiedBy>
  <cp:revision>33</cp:revision>
  <dcterms:created xsi:type="dcterms:W3CDTF">2015-07-05T13:39:26Z</dcterms:created>
  <dcterms:modified xsi:type="dcterms:W3CDTF">2015-07-12T19:40:18Z</dcterms:modified>
</cp:coreProperties>
</file>